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67" r:id="rId2"/>
    <p:sldId id="287" r:id="rId3"/>
    <p:sldId id="288" r:id="rId4"/>
    <p:sldId id="296" r:id="rId5"/>
    <p:sldId id="311" r:id="rId6"/>
    <p:sldId id="303" r:id="rId7"/>
    <p:sldId id="263" r:id="rId8"/>
    <p:sldId id="304" r:id="rId9"/>
    <p:sldId id="315" r:id="rId10"/>
    <p:sldId id="297" r:id="rId11"/>
    <p:sldId id="313" r:id="rId12"/>
    <p:sldId id="314" r:id="rId13"/>
    <p:sldId id="316" r:id="rId14"/>
    <p:sldId id="317" r:id="rId15"/>
    <p:sldId id="318" r:id="rId16"/>
    <p:sldId id="307" r:id="rId17"/>
    <p:sldId id="308" r:id="rId18"/>
    <p:sldId id="306" r:id="rId19"/>
    <p:sldId id="305" r:id="rId20"/>
    <p:sldId id="270" r:id="rId21"/>
    <p:sldId id="293" r:id="rId22"/>
    <p:sldId id="309" r:id="rId23"/>
    <p:sldId id="280" r:id="rId24"/>
    <p:sldId id="310" r:id="rId25"/>
    <p:sldId id="292" r:id="rId26"/>
    <p:sldId id="31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2"/>
    <p:restoredTop sz="94368"/>
  </p:normalViewPr>
  <p:slideViewPr>
    <p:cSldViewPr snapToGrid="0" snapToObjects="1">
      <p:cViewPr>
        <p:scale>
          <a:sx n="150" d="100"/>
          <a:sy n="150" d="100"/>
        </p:scale>
        <p:origin x="368"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2C51E-0C0E-C249-A0C9-E76FB172C719}" type="datetimeFigureOut">
              <a:rPr lang="en-US" smtClean="0"/>
              <a:t>12/15/18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DE1D8-DBAA-2B48-BFC9-0A6ABDDDDF0D}" type="slidenum">
              <a:rPr lang="en-US" smtClean="0"/>
              <a:t>‹#›</a:t>
            </a:fld>
            <a:endParaRPr lang="en-US"/>
          </a:p>
        </p:txBody>
      </p:sp>
    </p:spTree>
    <p:extLst>
      <p:ext uri="{BB962C8B-B14F-4D97-AF65-F5344CB8AC3E}">
        <p14:creationId xmlns:p14="http://schemas.microsoft.com/office/powerpoint/2010/main" val="180074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smtClean="0"/>
              <a:t>You</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monitor</a:t>
            </a:r>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2</a:t>
            </a:fld>
            <a:endParaRPr lang="en-US"/>
          </a:p>
        </p:txBody>
      </p:sp>
    </p:spTree>
    <p:extLst>
      <p:ext uri="{BB962C8B-B14F-4D97-AF65-F5344CB8AC3E}">
        <p14:creationId xmlns:p14="http://schemas.microsoft.com/office/powerpoint/2010/main" val="47994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17</a:t>
            </a:fld>
            <a:endParaRPr lang="en-US"/>
          </a:p>
        </p:txBody>
      </p:sp>
    </p:spTree>
    <p:extLst>
      <p:ext uri="{BB962C8B-B14F-4D97-AF65-F5344CB8AC3E}">
        <p14:creationId xmlns:p14="http://schemas.microsoft.com/office/powerpoint/2010/main" val="66348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19</a:t>
            </a:fld>
            <a:endParaRPr lang="en-US"/>
          </a:p>
        </p:txBody>
      </p:sp>
    </p:spTree>
    <p:extLst>
      <p:ext uri="{BB962C8B-B14F-4D97-AF65-F5344CB8AC3E}">
        <p14:creationId xmlns:p14="http://schemas.microsoft.com/office/powerpoint/2010/main" val="837260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Clustering</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structure</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more</a:t>
            </a:r>
            <a:r>
              <a:rPr lang="zh-CN" altLang="en-US" baseline="0" dirty="0" smtClean="0"/>
              <a:t> </a:t>
            </a:r>
            <a:r>
              <a:rPr lang="en-US" altLang="zh-CN" baseline="0" dirty="0" smtClean="0"/>
              <a:t>insightful.</a:t>
            </a:r>
          </a:p>
          <a:p>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20</a:t>
            </a:fld>
            <a:endParaRPr lang="en-US"/>
          </a:p>
        </p:txBody>
      </p:sp>
    </p:spTree>
    <p:extLst>
      <p:ext uri="{BB962C8B-B14F-4D97-AF65-F5344CB8AC3E}">
        <p14:creationId xmlns:p14="http://schemas.microsoft.com/office/powerpoint/2010/main" val="54997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DFLNH6</a:t>
            </a:r>
          </a:p>
          <a:p>
            <a:r>
              <a:rPr lang="en-US" altLang="zh-CN" dirty="0" smtClean="0"/>
              <a:t>DFLNT2</a:t>
            </a:r>
          </a:p>
          <a:p>
            <a:r>
              <a:rPr lang="en-US" altLang="zh-CN" dirty="0" smtClean="0"/>
              <a:t>FDSLNH</a:t>
            </a:r>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23</a:t>
            </a:fld>
            <a:endParaRPr lang="en-US"/>
          </a:p>
        </p:txBody>
      </p:sp>
    </p:spTree>
    <p:extLst>
      <p:ext uri="{BB962C8B-B14F-4D97-AF65-F5344CB8AC3E}">
        <p14:creationId xmlns:p14="http://schemas.microsoft.com/office/powerpoint/2010/main" val="436148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25</a:t>
            </a:fld>
            <a:endParaRPr lang="en-US"/>
          </a:p>
        </p:txBody>
      </p:sp>
    </p:spTree>
    <p:extLst>
      <p:ext uri="{BB962C8B-B14F-4D97-AF65-F5344CB8AC3E}">
        <p14:creationId xmlns:p14="http://schemas.microsoft.com/office/powerpoint/2010/main" val="152553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4</a:t>
            </a:fld>
            <a:endParaRPr lang="en-US"/>
          </a:p>
        </p:txBody>
      </p:sp>
    </p:spTree>
    <p:extLst>
      <p:ext uri="{BB962C8B-B14F-4D97-AF65-F5344CB8AC3E}">
        <p14:creationId xmlns:p14="http://schemas.microsoft.com/office/powerpoint/2010/main" val="20136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5</a:t>
            </a:fld>
            <a:endParaRPr lang="en-US"/>
          </a:p>
        </p:txBody>
      </p:sp>
    </p:spTree>
    <p:extLst>
      <p:ext uri="{BB962C8B-B14F-4D97-AF65-F5344CB8AC3E}">
        <p14:creationId xmlns:p14="http://schemas.microsoft.com/office/powerpoint/2010/main" val="96392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solidFill>
                  <a:srgbClr val="000000"/>
                </a:solidFill>
                <a:latin typeface="Calibri" charset="0"/>
                <a:ea typeface="Calibri" charset="0"/>
                <a:cs typeface="Calibri" charset="0"/>
              </a:rPr>
              <a:t>we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cluster</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the</a:t>
            </a:r>
            <a:r>
              <a:rPr lang="zh-CN" altLang="en-US" sz="1200" dirty="0" smtClean="0">
                <a:solidFill>
                  <a:srgbClr val="000000"/>
                </a:solidFill>
                <a:latin typeface="Calibri" charset="0"/>
                <a:ea typeface="Calibri" charset="0"/>
                <a:cs typeface="Calibri" charset="0"/>
              </a:rPr>
              <a:t> </a:t>
            </a:r>
            <a:r>
              <a:rPr lang="en-US" altLang="zh-CN" sz="1200" dirty="0" err="1" smtClean="0">
                <a:solidFill>
                  <a:srgbClr val="000000"/>
                </a:solidFill>
                <a:latin typeface="Calibri" charset="0"/>
                <a:ea typeface="Calibri" charset="0"/>
                <a:cs typeface="Calibri" charset="0"/>
              </a:rPr>
              <a:t>glycoprofiles</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with</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the</a:t>
            </a:r>
            <a:r>
              <a:rPr lang="zh-CN" altLang="en-US" sz="1200" dirty="0" smtClean="0">
                <a:solidFill>
                  <a:srgbClr val="000000"/>
                </a:solidFill>
                <a:latin typeface="Calibri" charset="0"/>
                <a:ea typeface="Calibri" charset="0"/>
                <a:cs typeface="Calibri" charset="0"/>
              </a:rPr>
              <a:t> </a:t>
            </a:r>
            <a:r>
              <a:rPr lang="en-US" altLang="zh-CN" sz="1200" dirty="0" err="1" smtClean="0">
                <a:solidFill>
                  <a:srgbClr val="000000"/>
                </a:solidFill>
                <a:latin typeface="Calibri" charset="0"/>
                <a:ea typeface="Calibri" charset="0"/>
                <a:cs typeface="Calibri" charset="0"/>
              </a:rPr>
              <a:t>glycans</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whose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relative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abundance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are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larger</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than</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1%</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in</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each</a:t>
            </a:r>
            <a:r>
              <a:rPr lang="zh-CN" altLang="en-US" sz="1200" dirty="0" smtClean="0">
                <a:solidFill>
                  <a:srgbClr val="000000"/>
                </a:solidFill>
                <a:latin typeface="Calibri" charset="0"/>
                <a:ea typeface="Calibri" charset="0"/>
                <a:cs typeface="Calibri" charset="0"/>
              </a:rPr>
              <a:t> </a:t>
            </a:r>
            <a:r>
              <a:rPr lang="en-US" altLang="zh-CN" sz="1200" dirty="0" err="1" smtClean="0">
                <a:solidFill>
                  <a:srgbClr val="000000"/>
                </a:solidFill>
                <a:latin typeface="Calibri" charset="0"/>
                <a:ea typeface="Calibri" charset="0"/>
                <a:cs typeface="Calibri" charset="0"/>
              </a:rPr>
              <a:t>glycoprofile</a:t>
            </a:r>
            <a:r>
              <a:rPr lang="en-US" altLang="zh-CN" sz="1200" dirty="0" smtClean="0">
                <a:solidFill>
                  <a:srgbClr val="000000"/>
                </a:solidFill>
                <a:latin typeface="Calibri" charset="0"/>
                <a:ea typeface="Calibri" charset="0"/>
                <a:cs typeface="Calibri" charset="0"/>
              </a:rPr>
              <a:t>(Figure2</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B).</a:t>
            </a:r>
            <a:r>
              <a:rPr lang="zh-CN" altLang="en-US" sz="1200" dirty="0" smtClean="0">
                <a:solidFill>
                  <a:srgbClr val="000000"/>
                </a:solidFill>
                <a:latin typeface="Calibri" charset="0"/>
                <a:ea typeface="Calibri" charset="0"/>
                <a:cs typeface="Calibri" charset="0"/>
              </a:rPr>
              <a:t> </a:t>
            </a:r>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7</a:t>
            </a:fld>
            <a:endParaRPr lang="en-US"/>
          </a:p>
        </p:txBody>
      </p:sp>
    </p:spTree>
    <p:extLst>
      <p:ext uri="{BB962C8B-B14F-4D97-AF65-F5344CB8AC3E}">
        <p14:creationId xmlns:p14="http://schemas.microsoft.com/office/powerpoint/2010/main" val="121305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9</a:t>
            </a:fld>
            <a:endParaRPr lang="en-US"/>
          </a:p>
        </p:txBody>
      </p:sp>
    </p:spTree>
    <p:extLst>
      <p:ext uri="{BB962C8B-B14F-4D97-AF65-F5344CB8AC3E}">
        <p14:creationId xmlns:p14="http://schemas.microsoft.com/office/powerpoint/2010/main" val="47812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Left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err="1" smtClean="0"/>
              <a:t>glycoprofiles</a:t>
            </a:r>
            <a:r>
              <a:rPr kumimoji="1" lang="zh-CN" altLang="en-US" sz="1200" dirty="0" smtClean="0"/>
              <a:t> </a:t>
            </a:r>
            <a:r>
              <a:rPr kumimoji="1" lang="en-US" altLang="zh-CN" sz="1200" dirty="0" smtClean="0"/>
              <a:t>in the</a:t>
            </a:r>
            <a:r>
              <a:rPr kumimoji="1" lang="zh-CN" altLang="en-US" sz="1200" dirty="0" smtClean="0"/>
              <a:t> </a:t>
            </a:r>
            <a:r>
              <a:rPr kumimoji="1" lang="en-US" altLang="zh-CN" sz="1200" dirty="0" smtClean="0"/>
              <a:t>NCM</a:t>
            </a:r>
            <a:r>
              <a:rPr kumimoji="1" lang="zh-CN" altLang="en-US" sz="1200" dirty="0" smtClean="0"/>
              <a:t> </a:t>
            </a:r>
            <a:r>
              <a:rPr kumimoji="1" lang="en-US" altLang="zh-CN" sz="1200" dirty="0" err="1" smtClean="0"/>
              <a:t>paer</a:t>
            </a:r>
            <a:r>
              <a:rPr kumimoji="1" lang="en-US" altLang="zh-CN" sz="1200" dirty="0" smtClean="0"/>
              <a:t>,</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right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shared</a:t>
            </a:r>
            <a:r>
              <a:rPr kumimoji="1" lang="zh-CN" altLang="en-US" sz="1200" dirty="0" smtClean="0"/>
              <a:t> </a:t>
            </a:r>
            <a:r>
              <a:rPr kumimoji="1" lang="en-US" altLang="zh-CN" sz="1200" dirty="0" err="1" smtClean="0"/>
              <a:t>glycoprofile</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our</a:t>
            </a:r>
            <a:r>
              <a:rPr kumimoji="1" lang="zh-CN" altLang="en-US" sz="1200" dirty="0" smtClean="0"/>
              <a:t> </a:t>
            </a:r>
            <a:r>
              <a:rPr kumimoji="1" lang="en-US" altLang="zh-CN" sz="1200" dirty="0" smtClean="0"/>
              <a:t>pool.</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major</a:t>
            </a:r>
            <a:r>
              <a:rPr kumimoji="1" lang="zh-CN" altLang="en-US" sz="1200" dirty="0" smtClean="0"/>
              <a:t> </a:t>
            </a:r>
            <a:r>
              <a:rPr kumimoji="1" lang="en-US" altLang="zh-CN" sz="1200" dirty="0" smtClean="0"/>
              <a:t>difference</a:t>
            </a:r>
            <a:r>
              <a:rPr kumimoji="1" lang="zh-CN" altLang="en-US" sz="1200" dirty="0" smtClean="0"/>
              <a:t> </a:t>
            </a:r>
            <a:r>
              <a:rPr kumimoji="1" lang="en-US" altLang="zh-CN" sz="1200" dirty="0" smtClean="0"/>
              <a:t>comes</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position</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KOfu8.</a:t>
            </a:r>
            <a:endParaRPr kumimoji="1" lang="zh-CN" altLang="en-US" sz="1200" dirty="0" smtClean="0"/>
          </a:p>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10</a:t>
            </a:fld>
            <a:endParaRPr lang="en-US"/>
          </a:p>
        </p:txBody>
      </p:sp>
    </p:spTree>
    <p:extLst>
      <p:ext uri="{BB962C8B-B14F-4D97-AF65-F5344CB8AC3E}">
        <p14:creationId xmlns:p14="http://schemas.microsoft.com/office/powerpoint/2010/main" val="1304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t>Left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err="1" smtClean="0"/>
              <a:t>glycoprofiles</a:t>
            </a:r>
            <a:r>
              <a:rPr kumimoji="1" lang="zh-CN" altLang="en-US" sz="1200" dirty="0" smtClean="0"/>
              <a:t> </a:t>
            </a:r>
            <a:r>
              <a:rPr kumimoji="1" lang="en-US" altLang="zh-CN" sz="1200" dirty="0" smtClean="0"/>
              <a:t>in the</a:t>
            </a:r>
            <a:r>
              <a:rPr kumimoji="1" lang="zh-CN" altLang="en-US" sz="1200" dirty="0" smtClean="0"/>
              <a:t> </a:t>
            </a:r>
            <a:r>
              <a:rPr kumimoji="1" lang="en-US" altLang="zh-CN" sz="1200" dirty="0" smtClean="0"/>
              <a:t>NCM</a:t>
            </a:r>
            <a:r>
              <a:rPr kumimoji="1" lang="zh-CN" altLang="en-US" sz="1200" dirty="0" smtClean="0"/>
              <a:t> </a:t>
            </a:r>
            <a:r>
              <a:rPr kumimoji="1" lang="en-US" altLang="zh-CN" sz="1200" dirty="0" err="1" smtClean="0"/>
              <a:t>paer</a:t>
            </a:r>
            <a:r>
              <a:rPr kumimoji="1" lang="en-US" altLang="zh-CN" sz="1200" dirty="0" smtClean="0"/>
              <a:t>,</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right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shared</a:t>
            </a:r>
            <a:r>
              <a:rPr kumimoji="1" lang="zh-CN" altLang="en-US" sz="1200" dirty="0" smtClean="0"/>
              <a:t> </a:t>
            </a:r>
            <a:r>
              <a:rPr kumimoji="1" lang="en-US" altLang="zh-CN" sz="1200" dirty="0" err="1" smtClean="0"/>
              <a:t>glycoprofile</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our</a:t>
            </a:r>
            <a:r>
              <a:rPr kumimoji="1" lang="zh-CN" altLang="en-US" sz="1200" dirty="0" smtClean="0"/>
              <a:t> </a:t>
            </a:r>
            <a:r>
              <a:rPr kumimoji="1" lang="en-US" altLang="zh-CN" sz="1200" dirty="0" smtClean="0"/>
              <a:t>pool.</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major</a:t>
            </a:r>
            <a:r>
              <a:rPr kumimoji="1" lang="zh-CN" altLang="en-US" sz="1200" dirty="0" smtClean="0"/>
              <a:t> </a:t>
            </a:r>
            <a:r>
              <a:rPr kumimoji="1" lang="en-US" altLang="zh-CN" sz="1200" dirty="0" smtClean="0"/>
              <a:t>difference</a:t>
            </a:r>
            <a:r>
              <a:rPr kumimoji="1" lang="zh-CN" altLang="en-US" sz="1200" dirty="0" smtClean="0"/>
              <a:t> </a:t>
            </a:r>
            <a:r>
              <a:rPr kumimoji="1" lang="en-US" altLang="zh-CN" sz="1200" dirty="0" smtClean="0"/>
              <a:t>comes</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position</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KOfu8.</a:t>
            </a:r>
            <a:endParaRPr kumimoji="1" lang="zh-CN" altLang="en-US" sz="1200" dirty="0" smtClean="0"/>
          </a:p>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11</a:t>
            </a:fld>
            <a:endParaRPr lang="en-US"/>
          </a:p>
        </p:txBody>
      </p:sp>
    </p:spTree>
    <p:extLst>
      <p:ext uri="{BB962C8B-B14F-4D97-AF65-F5344CB8AC3E}">
        <p14:creationId xmlns:p14="http://schemas.microsoft.com/office/powerpoint/2010/main" val="49600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Clustering</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structure</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more</a:t>
            </a:r>
            <a:r>
              <a:rPr lang="zh-CN" altLang="en-US" baseline="0" dirty="0" smtClean="0"/>
              <a:t> </a:t>
            </a:r>
            <a:r>
              <a:rPr lang="en-US" altLang="zh-CN" baseline="0" dirty="0" smtClean="0"/>
              <a:t>insightful.</a:t>
            </a:r>
          </a:p>
          <a:p>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12</a:t>
            </a:fld>
            <a:endParaRPr lang="en-US"/>
          </a:p>
        </p:txBody>
      </p:sp>
    </p:spTree>
    <p:extLst>
      <p:ext uri="{BB962C8B-B14F-4D97-AF65-F5344CB8AC3E}">
        <p14:creationId xmlns:p14="http://schemas.microsoft.com/office/powerpoint/2010/main" val="1421534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15</a:t>
            </a:fld>
            <a:endParaRPr lang="en-US"/>
          </a:p>
        </p:txBody>
      </p:sp>
    </p:spTree>
    <p:extLst>
      <p:ext uri="{BB962C8B-B14F-4D97-AF65-F5344CB8AC3E}">
        <p14:creationId xmlns:p14="http://schemas.microsoft.com/office/powerpoint/2010/main" val="125831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86713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583521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48802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192690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D862DA-A888-B24A-B727-DD5F827393EC}" type="datetimeFigureOut">
              <a:rPr lang="en-US" smtClean="0"/>
              <a:t>12/15/18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94304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D862DA-A888-B24A-B727-DD5F827393EC}" type="datetimeFigureOut">
              <a:rPr lang="en-US" smtClean="0"/>
              <a:t>12/15/18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25356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D862DA-A888-B24A-B727-DD5F827393EC}" type="datetimeFigureOut">
              <a:rPr lang="en-US" smtClean="0"/>
              <a:t>12/15/18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80089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D862DA-A888-B24A-B727-DD5F827393EC}" type="datetimeFigureOut">
              <a:rPr lang="en-US" smtClean="0"/>
              <a:t>12/15/18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059661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862DA-A888-B24A-B727-DD5F827393EC}" type="datetimeFigureOut">
              <a:rPr lang="en-US" smtClean="0"/>
              <a:t>12/15/18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64062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D862DA-A888-B24A-B727-DD5F827393EC}" type="datetimeFigureOut">
              <a:rPr lang="en-US" smtClean="0"/>
              <a:t>12/15/18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67345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D862DA-A888-B24A-B727-DD5F827393EC}" type="datetimeFigureOut">
              <a:rPr lang="en-US" smtClean="0"/>
              <a:t>12/15/18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2159031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862DA-A888-B24A-B727-DD5F827393EC}" type="datetimeFigureOut">
              <a:rPr lang="en-US" smtClean="0"/>
              <a:t>12/15/18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13E6D-BEF5-0646-BC8D-6B0B600F2DB7}" type="slidenum">
              <a:rPr lang="en-US" smtClean="0"/>
              <a:t>‹#›</a:t>
            </a:fld>
            <a:endParaRPr lang="en-US"/>
          </a:p>
        </p:txBody>
      </p:sp>
    </p:spTree>
    <p:extLst>
      <p:ext uri="{BB962C8B-B14F-4D97-AF65-F5344CB8AC3E}">
        <p14:creationId xmlns:p14="http://schemas.microsoft.com/office/powerpoint/2010/main" val="341589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9.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1.emf"/><Relationship Id="rId7" Type="http://schemas.openxmlformats.org/officeDocument/2006/relationships/image" Target="../media/image5.emf"/><Relationship Id="rId8" Type="http://schemas.openxmlformats.org/officeDocument/2006/relationships/image" Target="../media/image6.emf"/><Relationship Id="rId9" Type="http://schemas.openxmlformats.org/officeDocument/2006/relationships/image" Target="../media/image7.emf"/><Relationship Id="rId10"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err="1" smtClean="0"/>
              <a:t>GlyCompare</a:t>
            </a:r>
            <a:endParaRPr lang="en-US"/>
          </a:p>
        </p:txBody>
      </p:sp>
      <p:sp>
        <p:nvSpPr>
          <p:cNvPr id="3" name="Subtitle 2"/>
          <p:cNvSpPr>
            <a:spLocks noGrp="1"/>
          </p:cNvSpPr>
          <p:nvPr>
            <p:ph type="subTitle" idx="1"/>
          </p:nvPr>
        </p:nvSpPr>
        <p:spPr/>
        <p:txBody>
          <a:bodyPr/>
          <a:lstStyle/>
          <a:p>
            <a:r>
              <a:rPr lang="en-US" altLang="zh-CN" dirty="0" smtClean="0"/>
              <a:t>Bokan,</a:t>
            </a:r>
            <a:r>
              <a:rPr lang="zh-CN" altLang="en-US" dirty="0" smtClean="0"/>
              <a:t> </a:t>
            </a:r>
            <a:r>
              <a:rPr lang="en-US" altLang="zh-CN" dirty="0" smtClean="0"/>
              <a:t>Ben</a:t>
            </a:r>
            <a:endParaRPr lang="en-US" dirty="0"/>
          </a:p>
        </p:txBody>
      </p:sp>
    </p:spTree>
    <p:extLst>
      <p:ext uri="{BB962C8B-B14F-4D97-AF65-F5344CB8AC3E}">
        <p14:creationId xmlns:p14="http://schemas.microsoft.com/office/powerpoint/2010/main" val="70243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extBox 34"/>
          <p:cNvSpPr txBox="1"/>
          <p:nvPr/>
        </p:nvSpPr>
        <p:spPr>
          <a:xfrm>
            <a:off x="606088" y="307423"/>
            <a:ext cx="279572" cy="369332"/>
          </a:xfrm>
          <a:prstGeom prst="rect">
            <a:avLst/>
          </a:prstGeom>
          <a:noFill/>
        </p:spPr>
        <p:txBody>
          <a:bodyPr wrap="square" rtlCol="0">
            <a:spAutoFit/>
          </a:bodyPr>
          <a:lstStyle/>
          <a:p>
            <a:r>
              <a:rPr kumimoji="1" lang="en-US" altLang="zh-CN" dirty="0" smtClean="0"/>
              <a:t>A</a:t>
            </a:r>
            <a:endParaRPr kumimoji="1" lang="zh-CN" altLang="en-US" dirty="0"/>
          </a:p>
        </p:txBody>
      </p:sp>
      <p:sp>
        <p:nvSpPr>
          <p:cNvPr id="36" name="TextBox 35"/>
          <p:cNvSpPr txBox="1"/>
          <p:nvPr/>
        </p:nvSpPr>
        <p:spPr>
          <a:xfrm>
            <a:off x="82186" y="1056609"/>
            <a:ext cx="1226289" cy="369332"/>
          </a:xfrm>
          <a:prstGeom prst="rect">
            <a:avLst/>
          </a:prstGeom>
          <a:noFill/>
        </p:spPr>
        <p:txBody>
          <a:bodyPr wrap="square" rtlCol="0">
            <a:spAutoFit/>
          </a:bodyPr>
          <a:lstStyle/>
          <a:p>
            <a:r>
              <a:rPr kumimoji="1" lang="en-US" altLang="zh-CN" dirty="0" smtClean="0"/>
              <a:t>B</a:t>
            </a:r>
            <a:endParaRPr kumimoji="1" lang="zh-CN" altLang="en-US" dirty="0"/>
          </a:p>
        </p:txBody>
      </p:sp>
      <p:sp>
        <p:nvSpPr>
          <p:cNvPr id="38" name="TextBox 37"/>
          <p:cNvSpPr txBox="1"/>
          <p:nvPr/>
        </p:nvSpPr>
        <p:spPr>
          <a:xfrm>
            <a:off x="328545" y="2840670"/>
            <a:ext cx="557115" cy="369332"/>
          </a:xfrm>
          <a:prstGeom prst="rect">
            <a:avLst/>
          </a:prstGeom>
          <a:noFill/>
        </p:spPr>
        <p:txBody>
          <a:bodyPr wrap="square" rtlCol="0">
            <a:spAutoFit/>
          </a:bodyPr>
          <a:lstStyle/>
          <a:p>
            <a:r>
              <a:rPr kumimoji="1" lang="en-US" altLang="zh-CN" dirty="0" smtClean="0"/>
              <a:t>C</a:t>
            </a:r>
            <a:endParaRPr kumimoji="1" lang="zh-CN" altLang="en-US" dirty="0"/>
          </a:p>
        </p:txBody>
      </p:sp>
      <p:grpSp>
        <p:nvGrpSpPr>
          <p:cNvPr id="8" name="Group 7"/>
          <p:cNvGrpSpPr/>
          <p:nvPr/>
        </p:nvGrpSpPr>
        <p:grpSpPr>
          <a:xfrm>
            <a:off x="877193" y="3230762"/>
            <a:ext cx="5332306" cy="2940925"/>
            <a:chOff x="3049947" y="3178963"/>
            <a:chExt cx="5377147" cy="2946901"/>
          </a:xfrm>
        </p:grpSpPr>
        <p:sp>
          <p:nvSpPr>
            <p:cNvPr id="4" name="Rectangle 3"/>
            <p:cNvSpPr/>
            <p:nvPr/>
          </p:nvSpPr>
          <p:spPr>
            <a:xfrm>
              <a:off x="3049947" y="3771728"/>
              <a:ext cx="2619334" cy="2354136"/>
            </a:xfrm>
            <a:prstGeom prst="rect">
              <a:avLst/>
            </a:prstGeom>
            <a:solidFill>
              <a:schemeClr val="bg1"/>
            </a:solidFill>
          </p:spPr>
          <p:txBody>
            <a:bodyPr wrap="square">
              <a:spAutoFit/>
            </a:bodyPr>
            <a:lstStyle/>
            <a:p>
              <a:pPr algn="r">
                <a:lnSpc>
                  <a:spcPts val="1100"/>
                </a:lnSpc>
              </a:pPr>
              <a:r>
                <a:rPr lang="en-US" altLang="zh-CN" sz="1000" dirty="0" smtClean="0">
                  <a:solidFill>
                    <a:srgbClr val="7030A0"/>
                  </a:solidFill>
                </a:rPr>
                <a:t>KO_B4GalT1</a:t>
              </a:r>
              <a:endParaRPr lang="en-US" altLang="zh-CN" sz="1000" dirty="0">
                <a:solidFill>
                  <a:srgbClr val="7030A0"/>
                </a:solidFill>
              </a:endParaRPr>
            </a:p>
            <a:p>
              <a:pPr algn="r">
                <a:lnSpc>
                  <a:spcPts val="1100"/>
                </a:lnSpc>
              </a:pPr>
              <a:r>
                <a:rPr lang="en-US" altLang="zh-CN" sz="1000" dirty="0" smtClean="0">
                  <a:solidFill>
                    <a:schemeClr val="accent6"/>
                  </a:solidFill>
                </a:rPr>
                <a:t>KO_mgat4A/4B</a:t>
              </a:r>
              <a:endParaRPr lang="en-US" altLang="zh-CN" sz="1000" dirty="0">
                <a:solidFill>
                  <a:schemeClr val="accent6"/>
                </a:solidFill>
              </a:endParaRPr>
            </a:p>
            <a:p>
              <a:pPr algn="r">
                <a:lnSpc>
                  <a:spcPts val="1100"/>
                </a:lnSpc>
              </a:pPr>
              <a:r>
                <a:rPr lang="en-US" altLang="zh-CN" sz="1000" dirty="0" smtClean="0">
                  <a:solidFill>
                    <a:schemeClr val="accent6"/>
                  </a:solidFill>
                </a:rPr>
                <a:t>KO_mgat5</a:t>
              </a:r>
              <a:endParaRPr lang="en-US" altLang="zh-CN" sz="1000" dirty="0">
                <a:solidFill>
                  <a:schemeClr val="accent6"/>
                </a:solidFill>
              </a:endParaRPr>
            </a:p>
            <a:p>
              <a:pPr algn="r">
                <a:lnSpc>
                  <a:spcPts val="1100"/>
                </a:lnSpc>
              </a:pPr>
              <a:r>
                <a:rPr lang="en-US" altLang="zh-CN" sz="1000" dirty="0" smtClean="0">
                  <a:solidFill>
                    <a:schemeClr val="accent6"/>
                  </a:solidFill>
                </a:rPr>
                <a:t>KO_mgat4B</a:t>
              </a:r>
            </a:p>
            <a:p>
              <a:pPr algn="r">
                <a:lnSpc>
                  <a:spcPts val="1100"/>
                </a:lnSpc>
              </a:pPr>
              <a:r>
                <a:rPr lang="en-US" altLang="zh-CN" sz="1000" dirty="0" smtClean="0">
                  <a:solidFill>
                    <a:schemeClr val="accent2">
                      <a:lumMod val="75000"/>
                    </a:schemeClr>
                  </a:solidFill>
                </a:rPr>
                <a:t>KI_st3gal6</a:t>
              </a:r>
              <a:r>
                <a:rPr lang="en-US" altLang="zh-CN" sz="1000" dirty="0">
                  <a:solidFill>
                    <a:schemeClr val="accent2">
                      <a:lumMod val="75000"/>
                    </a:schemeClr>
                  </a:solidFill>
                </a:rPr>
                <a:t>;</a:t>
              </a:r>
              <a:r>
                <a:rPr lang="zh-CN" altLang="en-US" sz="1000" dirty="0">
                  <a:solidFill>
                    <a:schemeClr val="accent2">
                      <a:lumMod val="75000"/>
                    </a:schemeClr>
                  </a:solidFill>
                </a:rPr>
                <a:t> </a:t>
              </a:r>
              <a:r>
                <a:rPr lang="en-US" altLang="zh-CN" sz="1000" dirty="0" smtClean="0">
                  <a:solidFill>
                    <a:schemeClr val="accent2">
                      <a:lumMod val="75000"/>
                    </a:schemeClr>
                  </a:solidFill>
                </a:rPr>
                <a:t>KO_mgat4a/4b/5_st3gal4/6</a:t>
              </a:r>
              <a:endParaRPr lang="en-US" altLang="zh-CN" sz="1000" dirty="0">
                <a:solidFill>
                  <a:schemeClr val="accent6"/>
                </a:solidFill>
              </a:endParaRPr>
            </a:p>
            <a:p>
              <a:pPr algn="r">
                <a:lnSpc>
                  <a:spcPts val="1100"/>
                </a:lnSpc>
              </a:pPr>
              <a:r>
                <a:rPr lang="en-US" altLang="zh-CN" sz="1000" dirty="0" smtClean="0">
                  <a:solidFill>
                    <a:schemeClr val="accent2">
                      <a:lumMod val="75000"/>
                    </a:schemeClr>
                  </a:solidFill>
                </a:rPr>
                <a:t>KO_mgat4A/4B/5</a:t>
              </a:r>
              <a:endParaRPr lang="en-US" altLang="zh-CN" sz="1000" dirty="0">
                <a:solidFill>
                  <a:schemeClr val="accent2">
                    <a:lumMod val="75000"/>
                  </a:schemeClr>
                </a:solidFill>
              </a:endParaRPr>
            </a:p>
            <a:p>
              <a:pPr algn="r">
                <a:lnSpc>
                  <a:spcPts val="1100"/>
                </a:lnSpc>
              </a:pPr>
              <a:r>
                <a:rPr lang="en-US" altLang="zh-CN" sz="1000" dirty="0" smtClean="0">
                  <a:solidFill>
                    <a:schemeClr val="accent2">
                      <a:lumMod val="75000"/>
                    </a:schemeClr>
                  </a:solidFill>
                </a:rPr>
                <a:t>KO_mgat4A/4B/5_B3gnt2</a:t>
              </a:r>
              <a:endParaRPr lang="en-US" altLang="zh-CN" sz="1000" dirty="0">
                <a:solidFill>
                  <a:schemeClr val="accent2">
                    <a:lumMod val="75000"/>
                  </a:schemeClr>
                </a:solidFill>
              </a:endParaRPr>
            </a:p>
            <a:p>
              <a:pPr algn="r">
                <a:lnSpc>
                  <a:spcPts val="1100"/>
                </a:lnSpc>
              </a:pPr>
              <a:r>
                <a:rPr lang="en-US" altLang="zh-CN" sz="1000" dirty="0" smtClean="0">
                  <a:solidFill>
                    <a:srgbClr val="7030A0"/>
                  </a:solidFill>
                </a:rPr>
                <a:t>KO_B4GalT2</a:t>
              </a:r>
              <a:endParaRPr lang="en-US" altLang="zh-CN" sz="1000" dirty="0">
                <a:solidFill>
                  <a:srgbClr val="7030A0"/>
                </a:solidFill>
              </a:endParaRPr>
            </a:p>
            <a:p>
              <a:pPr algn="r">
                <a:lnSpc>
                  <a:spcPts val="1100"/>
                </a:lnSpc>
              </a:pPr>
              <a:r>
                <a:rPr lang="en-US" altLang="zh-CN" sz="1000" dirty="0" smtClean="0">
                  <a:solidFill>
                    <a:srgbClr val="7030A0"/>
                  </a:solidFill>
                </a:rPr>
                <a:t>KO_B4GalT3</a:t>
              </a:r>
              <a:endParaRPr lang="en-US" altLang="zh-CN" sz="1000" dirty="0">
                <a:solidFill>
                  <a:srgbClr val="7030A0"/>
                </a:solidFill>
              </a:endParaRPr>
            </a:p>
            <a:p>
              <a:pPr algn="r">
                <a:lnSpc>
                  <a:spcPts val="1100"/>
                </a:lnSpc>
              </a:pPr>
              <a:r>
                <a:rPr lang="en-US" altLang="zh-CN" sz="1000" dirty="0" smtClean="0">
                  <a:solidFill>
                    <a:srgbClr val="7030A0"/>
                  </a:solidFill>
                </a:rPr>
                <a:t>WT</a:t>
              </a:r>
              <a:endParaRPr lang="en-US" altLang="zh-CN" sz="1000" dirty="0">
                <a:solidFill>
                  <a:srgbClr val="7030A0"/>
                </a:solidFill>
              </a:endParaRPr>
            </a:p>
            <a:p>
              <a:pPr algn="r">
                <a:lnSpc>
                  <a:spcPts val="1100"/>
                </a:lnSpc>
              </a:pPr>
              <a:r>
                <a:rPr lang="en-US" altLang="zh-CN" sz="1000" dirty="0" smtClean="0">
                  <a:solidFill>
                    <a:srgbClr val="7030A0"/>
                  </a:solidFill>
                </a:rPr>
                <a:t>KO_B4GalT4</a:t>
              </a:r>
              <a:endParaRPr lang="en-US" altLang="zh-CN" sz="1000" dirty="0">
                <a:solidFill>
                  <a:srgbClr val="7030A0"/>
                </a:solidFill>
              </a:endParaRPr>
            </a:p>
            <a:p>
              <a:pPr algn="r">
                <a:lnSpc>
                  <a:spcPts val="1100"/>
                </a:lnSpc>
              </a:pPr>
              <a:r>
                <a:rPr lang="en-US" altLang="zh-CN" sz="1000" dirty="0" smtClean="0">
                  <a:solidFill>
                    <a:srgbClr val="FF0000"/>
                  </a:solidFill>
                </a:rPr>
                <a:t>KO_st3gal4/6</a:t>
              </a:r>
              <a:endParaRPr lang="en-US" altLang="zh-CN" sz="1000" dirty="0">
                <a:solidFill>
                  <a:schemeClr val="accent6"/>
                </a:solidFill>
              </a:endParaRPr>
            </a:p>
            <a:p>
              <a:pPr algn="r">
                <a:lnSpc>
                  <a:spcPts val="1100"/>
                </a:lnSpc>
              </a:pPr>
              <a:r>
                <a:rPr lang="en-US" altLang="zh-CN" sz="1000" dirty="0" smtClean="0">
                  <a:solidFill>
                    <a:schemeClr val="accent2">
                      <a:lumMod val="75000"/>
                    </a:schemeClr>
                  </a:solidFill>
                </a:rPr>
                <a:t>KO_st3gal4/6_mgat4a/4b/5</a:t>
              </a:r>
              <a:endParaRPr lang="en-US" altLang="zh-CN" sz="1000" dirty="0" smtClean="0"/>
            </a:p>
            <a:p>
              <a:pPr algn="r">
                <a:lnSpc>
                  <a:spcPts val="1100"/>
                </a:lnSpc>
              </a:pPr>
              <a:r>
                <a:rPr lang="en-US" altLang="zh-CN" sz="1000" dirty="0" smtClean="0"/>
                <a:t>KO</a:t>
              </a:r>
              <a:r>
                <a:rPr lang="en-US" sz="1000" dirty="0" smtClean="0"/>
                <a:t>_mgat1</a:t>
              </a:r>
              <a:endParaRPr lang="en-US" sz="1000" dirty="0"/>
            </a:p>
            <a:p>
              <a:pPr algn="r">
                <a:lnSpc>
                  <a:spcPts val="1100"/>
                </a:lnSpc>
              </a:pPr>
              <a:r>
                <a:rPr lang="en-US" altLang="zh-CN" sz="1000" dirty="0">
                  <a:solidFill>
                    <a:srgbClr val="C00000"/>
                  </a:solidFill>
                </a:rPr>
                <a:t>K</a:t>
              </a:r>
              <a:r>
                <a:rPr lang="en-US" altLang="zh-CN" sz="1000" dirty="0" smtClean="0">
                  <a:solidFill>
                    <a:srgbClr val="C00000"/>
                  </a:solidFill>
                </a:rPr>
                <a:t>O</a:t>
              </a:r>
              <a:r>
                <a:rPr lang="en-US" sz="1000" dirty="0" smtClean="0">
                  <a:solidFill>
                    <a:srgbClr val="C00000"/>
                  </a:solidFill>
                </a:rPr>
                <a:t>_mgat2</a:t>
              </a:r>
              <a:endParaRPr lang="en-US" sz="1000" dirty="0">
                <a:solidFill>
                  <a:srgbClr val="C00000"/>
                </a:solidFill>
              </a:endParaRPr>
            </a:p>
            <a:p>
              <a:pPr algn="r">
                <a:lnSpc>
                  <a:spcPts val="1100"/>
                </a:lnSpc>
              </a:pPr>
              <a:r>
                <a:rPr lang="en-US" sz="1000" dirty="0" smtClean="0">
                  <a:solidFill>
                    <a:srgbClr val="00B0F0"/>
                  </a:solidFill>
                </a:rPr>
                <a:t>KO_fut8</a:t>
              </a:r>
              <a:endParaRPr lang="en-US" sz="1000" dirty="0">
                <a:solidFill>
                  <a:srgbClr val="00B0F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830" t="22377" r="22154" b="33913"/>
            <a:stretch/>
          </p:blipFill>
          <p:spPr>
            <a:xfrm>
              <a:off x="5636889" y="3178963"/>
              <a:ext cx="2790205" cy="2921964"/>
            </a:xfrm>
            <a:prstGeom prst="rect">
              <a:avLst/>
            </a:prstGeom>
          </p:spPr>
        </p:pic>
      </p:grpSp>
      <p:grpSp>
        <p:nvGrpSpPr>
          <p:cNvPr id="10" name="Group 9"/>
          <p:cNvGrpSpPr/>
          <p:nvPr/>
        </p:nvGrpSpPr>
        <p:grpSpPr>
          <a:xfrm>
            <a:off x="691763" y="363080"/>
            <a:ext cx="5838927" cy="2507341"/>
            <a:chOff x="691763" y="363080"/>
            <a:chExt cx="5838927" cy="2507341"/>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1347" t="20935" r="249" b="37326"/>
            <a:stretch/>
          </p:blipFill>
          <p:spPr>
            <a:xfrm>
              <a:off x="3355450" y="363080"/>
              <a:ext cx="3175240" cy="2507341"/>
            </a:xfrm>
            <a:prstGeom prst="rect">
              <a:avLst/>
            </a:prstGeom>
          </p:spPr>
        </p:pic>
        <p:sp>
          <p:nvSpPr>
            <p:cNvPr id="33" name="Rectangle 32"/>
            <p:cNvSpPr/>
            <p:nvPr/>
          </p:nvSpPr>
          <p:spPr>
            <a:xfrm>
              <a:off x="691763" y="676755"/>
              <a:ext cx="2699469" cy="2144177"/>
            </a:xfrm>
            <a:prstGeom prst="rect">
              <a:avLst/>
            </a:prstGeom>
          </p:spPr>
          <p:txBody>
            <a:bodyPr wrap="square">
              <a:spAutoFit/>
            </a:bodyPr>
            <a:lstStyle/>
            <a:p>
              <a:pPr algn="r">
                <a:lnSpc>
                  <a:spcPts val="1000"/>
                </a:lnSpc>
              </a:pPr>
              <a:r>
                <a:rPr lang="en-US" altLang="zh-CN" sz="900" dirty="0" smtClean="0"/>
                <a:t>KO</a:t>
              </a:r>
              <a:r>
                <a:rPr lang="en-US" sz="900" dirty="0" smtClean="0"/>
                <a:t>_mgat1</a:t>
              </a:r>
            </a:p>
            <a:p>
              <a:pPr algn="r">
                <a:lnSpc>
                  <a:spcPts val="1000"/>
                </a:lnSpc>
              </a:pPr>
              <a:r>
                <a:rPr lang="en-US" altLang="zh-CN" sz="900" dirty="0" smtClean="0">
                  <a:solidFill>
                    <a:srgbClr val="C00000"/>
                  </a:solidFill>
                </a:rPr>
                <a:t>KO</a:t>
              </a:r>
              <a:r>
                <a:rPr lang="en-US" sz="900" dirty="0" smtClean="0">
                  <a:solidFill>
                    <a:srgbClr val="C00000"/>
                  </a:solidFill>
                </a:rPr>
                <a:t>_mgat2</a:t>
              </a:r>
            </a:p>
            <a:p>
              <a:pPr algn="r">
                <a:lnSpc>
                  <a:spcPts val="1000"/>
                </a:lnSpc>
              </a:pPr>
              <a:r>
                <a:rPr lang="en-US" sz="900" dirty="0" smtClean="0">
                  <a:solidFill>
                    <a:srgbClr val="00B0F0"/>
                  </a:solidFill>
                </a:rPr>
                <a:t>KO_fut8</a:t>
              </a:r>
            </a:p>
            <a:p>
              <a:pPr algn="r">
                <a:lnSpc>
                  <a:spcPts val="1000"/>
                </a:lnSpc>
              </a:pPr>
              <a:r>
                <a:rPr lang="en-US" sz="900" dirty="0" smtClean="0">
                  <a:solidFill>
                    <a:schemeClr val="accent2">
                      <a:lumMod val="75000"/>
                    </a:schemeClr>
                  </a:solidFill>
                </a:rPr>
                <a:t>KI_st3gal6</a:t>
              </a:r>
              <a:r>
                <a:rPr lang="en-US" altLang="zh-CN" sz="900" dirty="0" smtClean="0">
                  <a:solidFill>
                    <a:schemeClr val="accent2">
                      <a:lumMod val="75000"/>
                    </a:schemeClr>
                  </a:solidFill>
                </a:rPr>
                <a:t>;</a:t>
              </a:r>
              <a:r>
                <a:rPr lang="zh-CN" altLang="en-US" sz="900" dirty="0" smtClean="0">
                  <a:solidFill>
                    <a:schemeClr val="accent2">
                      <a:lumMod val="75000"/>
                    </a:schemeClr>
                  </a:solidFill>
                </a:rPr>
                <a:t> </a:t>
              </a:r>
              <a:r>
                <a:rPr lang="en-US" altLang="zh-CN" sz="900" dirty="0" smtClean="0">
                  <a:solidFill>
                    <a:schemeClr val="accent2">
                      <a:lumMod val="75000"/>
                    </a:schemeClr>
                  </a:solidFill>
                </a:rPr>
                <a:t>KO_</a:t>
              </a:r>
              <a:r>
                <a:rPr lang="en-US" sz="900" dirty="0" smtClean="0">
                  <a:solidFill>
                    <a:schemeClr val="accent2">
                      <a:lumMod val="75000"/>
                    </a:schemeClr>
                  </a:solidFill>
                </a:rPr>
                <a:t>mgat4a</a:t>
              </a:r>
              <a:r>
                <a:rPr lang="en-US" altLang="zh-CN" sz="900" dirty="0" smtClean="0">
                  <a:solidFill>
                    <a:schemeClr val="accent2">
                      <a:lumMod val="75000"/>
                    </a:schemeClr>
                  </a:solidFill>
                </a:rPr>
                <a:t>/4</a:t>
              </a:r>
              <a:r>
                <a:rPr lang="en-US" sz="900" dirty="0" smtClean="0">
                  <a:solidFill>
                    <a:schemeClr val="accent2">
                      <a:lumMod val="75000"/>
                    </a:schemeClr>
                  </a:solidFill>
                </a:rPr>
                <a:t>b</a:t>
              </a:r>
              <a:r>
                <a:rPr lang="en-US" altLang="zh-CN" sz="900" dirty="0" smtClean="0">
                  <a:solidFill>
                    <a:schemeClr val="accent2">
                      <a:lumMod val="75000"/>
                    </a:schemeClr>
                  </a:solidFill>
                </a:rPr>
                <a:t>/</a:t>
              </a:r>
              <a:r>
                <a:rPr lang="en-US" sz="900" dirty="0" smtClean="0">
                  <a:solidFill>
                    <a:schemeClr val="accent2">
                      <a:lumMod val="75000"/>
                    </a:schemeClr>
                  </a:solidFill>
                </a:rPr>
                <a:t>5</a:t>
              </a:r>
              <a:r>
                <a:rPr lang="en-US" altLang="zh-CN" sz="900" dirty="0" smtClean="0">
                  <a:solidFill>
                    <a:schemeClr val="accent2">
                      <a:lumMod val="75000"/>
                    </a:schemeClr>
                  </a:solidFill>
                </a:rPr>
                <a:t>_</a:t>
              </a:r>
              <a:r>
                <a:rPr lang="en-US" sz="900" dirty="0" smtClean="0">
                  <a:solidFill>
                    <a:schemeClr val="accent2">
                      <a:lumMod val="75000"/>
                    </a:schemeClr>
                  </a:solidFill>
                </a:rPr>
                <a:t>st3gal4</a:t>
              </a:r>
              <a:r>
                <a:rPr lang="en-US" altLang="zh-CN" sz="900" dirty="0" smtClean="0">
                  <a:solidFill>
                    <a:schemeClr val="accent2">
                      <a:lumMod val="75000"/>
                    </a:schemeClr>
                  </a:solidFill>
                </a:rPr>
                <a:t>/</a:t>
              </a:r>
              <a:r>
                <a:rPr lang="en-US" sz="900" dirty="0" smtClean="0">
                  <a:solidFill>
                    <a:schemeClr val="accent2">
                      <a:lumMod val="75000"/>
                    </a:schemeClr>
                  </a:solidFill>
                </a:rPr>
                <a:t>6</a:t>
              </a:r>
            </a:p>
            <a:p>
              <a:pPr algn="r">
                <a:lnSpc>
                  <a:spcPts val="1000"/>
                </a:lnSpc>
              </a:pPr>
              <a:r>
                <a:rPr lang="en-US" sz="900" dirty="0" smtClean="0">
                  <a:solidFill>
                    <a:schemeClr val="accent2">
                      <a:lumMod val="75000"/>
                    </a:schemeClr>
                  </a:solidFill>
                </a:rPr>
                <a:t>KO_mgat4A</a:t>
              </a:r>
              <a:r>
                <a:rPr lang="en-US" altLang="zh-CN" sz="900" dirty="0" smtClean="0">
                  <a:solidFill>
                    <a:schemeClr val="accent2">
                      <a:lumMod val="75000"/>
                    </a:schemeClr>
                  </a:solidFill>
                </a:rPr>
                <a:t>/</a:t>
              </a:r>
              <a:r>
                <a:rPr lang="en-US" sz="900" dirty="0" smtClean="0">
                  <a:solidFill>
                    <a:schemeClr val="accent2">
                      <a:lumMod val="75000"/>
                    </a:schemeClr>
                  </a:solidFill>
                </a:rPr>
                <a:t>4B</a:t>
              </a:r>
              <a:r>
                <a:rPr lang="en-US" altLang="zh-CN" sz="900" dirty="0" smtClean="0">
                  <a:solidFill>
                    <a:schemeClr val="accent2">
                      <a:lumMod val="75000"/>
                    </a:schemeClr>
                  </a:solidFill>
                </a:rPr>
                <a:t>/</a:t>
              </a:r>
              <a:r>
                <a:rPr lang="en-US" sz="900" dirty="0" smtClean="0">
                  <a:solidFill>
                    <a:schemeClr val="accent2">
                      <a:lumMod val="75000"/>
                    </a:schemeClr>
                  </a:solidFill>
                </a:rPr>
                <a:t>5</a:t>
              </a:r>
              <a:r>
                <a:rPr lang="en-US" altLang="zh-CN" sz="900" dirty="0" smtClean="0">
                  <a:solidFill>
                    <a:schemeClr val="accent2">
                      <a:lumMod val="75000"/>
                    </a:schemeClr>
                  </a:solidFill>
                </a:rPr>
                <a:t>_</a:t>
              </a:r>
              <a:r>
                <a:rPr lang="en-US" sz="900" dirty="0" smtClean="0">
                  <a:solidFill>
                    <a:schemeClr val="accent2">
                      <a:lumMod val="75000"/>
                    </a:schemeClr>
                  </a:solidFill>
                </a:rPr>
                <a:t>B3gnt2</a:t>
              </a:r>
            </a:p>
            <a:p>
              <a:pPr algn="r">
                <a:lnSpc>
                  <a:spcPts val="1000"/>
                </a:lnSpc>
              </a:pPr>
              <a:r>
                <a:rPr lang="en-US" altLang="zh-CN" sz="900" dirty="0" smtClean="0">
                  <a:solidFill>
                    <a:schemeClr val="accent2">
                      <a:lumMod val="75000"/>
                    </a:schemeClr>
                  </a:solidFill>
                </a:rPr>
                <a:t>KO_</a:t>
              </a:r>
              <a:r>
                <a:rPr lang="en-US" sz="900" dirty="0" smtClean="0">
                  <a:solidFill>
                    <a:schemeClr val="accent2">
                      <a:lumMod val="75000"/>
                    </a:schemeClr>
                  </a:solidFill>
                </a:rPr>
                <a:t>mgat4A</a:t>
              </a:r>
              <a:r>
                <a:rPr lang="en-US" altLang="zh-CN" sz="900" dirty="0" smtClean="0">
                  <a:solidFill>
                    <a:schemeClr val="accent2">
                      <a:lumMod val="75000"/>
                    </a:schemeClr>
                  </a:solidFill>
                </a:rPr>
                <a:t>/</a:t>
              </a:r>
              <a:r>
                <a:rPr lang="en-US" sz="900" dirty="0" smtClean="0">
                  <a:solidFill>
                    <a:schemeClr val="accent2">
                      <a:lumMod val="75000"/>
                    </a:schemeClr>
                  </a:solidFill>
                </a:rPr>
                <a:t>4B</a:t>
              </a:r>
              <a:r>
                <a:rPr lang="en-US" altLang="zh-CN" sz="900" dirty="0" smtClean="0">
                  <a:solidFill>
                    <a:schemeClr val="accent2">
                      <a:lumMod val="75000"/>
                    </a:schemeClr>
                  </a:solidFill>
                </a:rPr>
                <a:t>/</a:t>
              </a:r>
              <a:r>
                <a:rPr lang="en-US" sz="900" dirty="0" smtClean="0">
                  <a:solidFill>
                    <a:schemeClr val="accent2">
                      <a:lumMod val="75000"/>
                    </a:schemeClr>
                  </a:solidFill>
                </a:rPr>
                <a:t>5</a:t>
              </a:r>
            </a:p>
            <a:p>
              <a:pPr algn="r">
                <a:lnSpc>
                  <a:spcPts val="1000"/>
                </a:lnSpc>
              </a:pPr>
              <a:r>
                <a:rPr lang="en-US" altLang="zh-CN" sz="900" dirty="0" smtClean="0">
                  <a:solidFill>
                    <a:schemeClr val="accent2">
                      <a:lumMod val="75000"/>
                    </a:schemeClr>
                  </a:solidFill>
                </a:rPr>
                <a:t>KO_st3gal4/6_mgat4a/4b/5</a:t>
              </a:r>
              <a:endParaRPr lang="en-US" sz="900" dirty="0" smtClean="0">
                <a:solidFill>
                  <a:schemeClr val="accent2">
                    <a:lumMod val="75000"/>
                  </a:schemeClr>
                </a:solidFill>
              </a:endParaRPr>
            </a:p>
            <a:p>
              <a:pPr algn="r">
                <a:lnSpc>
                  <a:spcPts val="1000"/>
                </a:lnSpc>
              </a:pPr>
              <a:r>
                <a:rPr lang="en-US" altLang="zh-CN" sz="900" dirty="0" smtClean="0">
                  <a:solidFill>
                    <a:schemeClr val="accent6"/>
                  </a:solidFill>
                </a:rPr>
                <a:t>KO_mgat5</a:t>
              </a:r>
            </a:p>
            <a:p>
              <a:pPr algn="r">
                <a:lnSpc>
                  <a:spcPts val="1000"/>
                </a:lnSpc>
              </a:pPr>
              <a:r>
                <a:rPr lang="en-US" altLang="zh-CN" sz="900" dirty="0" smtClean="0">
                  <a:solidFill>
                    <a:schemeClr val="accent6"/>
                  </a:solidFill>
                </a:rPr>
                <a:t>KO_mgat4A/4B</a:t>
              </a:r>
              <a:endParaRPr lang="en-US" sz="900" dirty="0">
                <a:solidFill>
                  <a:srgbClr val="7030A0"/>
                </a:solidFill>
              </a:endParaRPr>
            </a:p>
            <a:p>
              <a:pPr algn="r">
                <a:lnSpc>
                  <a:spcPts val="1000"/>
                </a:lnSpc>
              </a:pPr>
              <a:r>
                <a:rPr lang="en-US" sz="900" dirty="0" smtClean="0">
                  <a:solidFill>
                    <a:schemeClr val="accent6"/>
                  </a:solidFill>
                </a:rPr>
                <a:t>KO_mgat4B</a:t>
              </a:r>
            </a:p>
            <a:p>
              <a:pPr algn="r">
                <a:lnSpc>
                  <a:spcPts val="1000"/>
                </a:lnSpc>
              </a:pPr>
              <a:r>
                <a:rPr lang="en-US" altLang="zh-CN" sz="900" dirty="0" smtClean="0">
                  <a:solidFill>
                    <a:srgbClr val="FF0000"/>
                  </a:solidFill>
                </a:rPr>
                <a:t>KO_st3gal4/6</a:t>
              </a:r>
              <a:endParaRPr lang="en-US" sz="900" dirty="0" smtClean="0">
                <a:solidFill>
                  <a:schemeClr val="accent6"/>
                </a:solidFill>
              </a:endParaRPr>
            </a:p>
            <a:p>
              <a:pPr algn="r">
                <a:lnSpc>
                  <a:spcPts val="1000"/>
                </a:lnSpc>
              </a:pPr>
              <a:r>
                <a:rPr lang="en-US" altLang="zh-CN" sz="900" dirty="0" smtClean="0">
                  <a:solidFill>
                    <a:srgbClr val="7030A0"/>
                  </a:solidFill>
                </a:rPr>
                <a:t>KO_B4GalT1</a:t>
              </a:r>
              <a:endParaRPr lang="en-US" altLang="zh-CN" sz="900" dirty="0">
                <a:solidFill>
                  <a:srgbClr val="7030A0"/>
                </a:solidFill>
              </a:endParaRPr>
            </a:p>
            <a:p>
              <a:pPr algn="r">
                <a:lnSpc>
                  <a:spcPts val="1000"/>
                </a:lnSpc>
              </a:pPr>
              <a:r>
                <a:rPr lang="en-US" altLang="zh-CN" sz="900" dirty="0" smtClean="0">
                  <a:solidFill>
                    <a:srgbClr val="7030A0"/>
                  </a:solidFill>
                </a:rPr>
                <a:t>KO_B4GalT2</a:t>
              </a:r>
              <a:endParaRPr lang="en-US" altLang="zh-CN" sz="900" dirty="0">
                <a:solidFill>
                  <a:srgbClr val="7030A0"/>
                </a:solidFill>
              </a:endParaRPr>
            </a:p>
            <a:p>
              <a:pPr algn="r">
                <a:lnSpc>
                  <a:spcPts val="1000"/>
                </a:lnSpc>
              </a:pPr>
              <a:r>
                <a:rPr lang="en-US" altLang="zh-CN" sz="900" dirty="0" smtClean="0">
                  <a:solidFill>
                    <a:srgbClr val="7030A0"/>
                  </a:solidFill>
                </a:rPr>
                <a:t>KO_B4GalT3</a:t>
              </a:r>
              <a:endParaRPr lang="en-US" altLang="zh-CN" sz="900" dirty="0">
                <a:solidFill>
                  <a:srgbClr val="7030A0"/>
                </a:solidFill>
              </a:endParaRPr>
            </a:p>
            <a:p>
              <a:pPr algn="r">
                <a:lnSpc>
                  <a:spcPts val="1000"/>
                </a:lnSpc>
              </a:pPr>
              <a:r>
                <a:rPr lang="en-US" altLang="zh-CN" sz="900" dirty="0" smtClean="0">
                  <a:solidFill>
                    <a:srgbClr val="7030A0"/>
                  </a:solidFill>
                </a:rPr>
                <a:t>KO_B4GalT4</a:t>
              </a:r>
            </a:p>
            <a:p>
              <a:pPr algn="r">
                <a:lnSpc>
                  <a:spcPts val="1000"/>
                </a:lnSpc>
              </a:pPr>
              <a:r>
                <a:rPr lang="en-US" altLang="zh-CN" sz="900" dirty="0" smtClean="0">
                  <a:solidFill>
                    <a:srgbClr val="7030A0"/>
                  </a:solidFill>
                </a:rPr>
                <a:t>WT</a:t>
              </a:r>
              <a:endParaRPr lang="en-US" altLang="zh-CN" sz="900" dirty="0">
                <a:solidFill>
                  <a:srgbClr val="7030A0"/>
                </a:solidFill>
              </a:endParaRPr>
            </a:p>
          </p:txBody>
        </p:sp>
      </p:grpSp>
    </p:spTree>
    <p:extLst>
      <p:ext uri="{BB962C8B-B14F-4D97-AF65-F5344CB8AC3E}">
        <p14:creationId xmlns:p14="http://schemas.microsoft.com/office/powerpoint/2010/main" val="299260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606088" y="307423"/>
            <a:ext cx="279572" cy="369332"/>
          </a:xfrm>
          <a:prstGeom prst="rect">
            <a:avLst/>
          </a:prstGeom>
          <a:noFill/>
        </p:spPr>
        <p:txBody>
          <a:bodyPr wrap="square" rtlCol="0">
            <a:spAutoFit/>
          </a:bodyPr>
          <a:lstStyle/>
          <a:p>
            <a:r>
              <a:rPr kumimoji="1" lang="en-US" altLang="zh-CN" dirty="0" smtClean="0"/>
              <a:t>A</a:t>
            </a:r>
            <a:endParaRPr kumimoji="1" lang="zh-CN" altLang="en-US" dirty="0"/>
          </a:p>
        </p:txBody>
      </p:sp>
      <p:sp>
        <p:nvSpPr>
          <p:cNvPr id="36" name="TextBox 35"/>
          <p:cNvSpPr txBox="1"/>
          <p:nvPr/>
        </p:nvSpPr>
        <p:spPr>
          <a:xfrm>
            <a:off x="82186" y="1056609"/>
            <a:ext cx="1226289" cy="369332"/>
          </a:xfrm>
          <a:prstGeom prst="rect">
            <a:avLst/>
          </a:prstGeom>
          <a:noFill/>
        </p:spPr>
        <p:txBody>
          <a:bodyPr wrap="square" rtlCol="0">
            <a:spAutoFit/>
          </a:bodyPr>
          <a:lstStyle/>
          <a:p>
            <a:r>
              <a:rPr kumimoji="1" lang="en-US" altLang="zh-CN" dirty="0" smtClean="0"/>
              <a:t>B</a:t>
            </a:r>
            <a:endParaRPr kumimoji="1" lang="zh-CN" altLang="en-US" dirty="0"/>
          </a:p>
        </p:txBody>
      </p:sp>
      <p:sp>
        <p:nvSpPr>
          <p:cNvPr id="38" name="TextBox 37"/>
          <p:cNvSpPr txBox="1"/>
          <p:nvPr/>
        </p:nvSpPr>
        <p:spPr>
          <a:xfrm>
            <a:off x="328545" y="2840670"/>
            <a:ext cx="557115" cy="369332"/>
          </a:xfrm>
          <a:prstGeom prst="rect">
            <a:avLst/>
          </a:prstGeom>
          <a:noFill/>
        </p:spPr>
        <p:txBody>
          <a:bodyPr wrap="square" rtlCol="0">
            <a:spAutoFit/>
          </a:bodyPr>
          <a:lstStyle/>
          <a:p>
            <a:r>
              <a:rPr kumimoji="1" lang="en-US" altLang="zh-CN" dirty="0" smtClean="0"/>
              <a:t>C</a:t>
            </a:r>
            <a:endParaRPr kumimoji="1" lang="zh-CN"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97" y="3360061"/>
            <a:ext cx="4334394" cy="2446432"/>
          </a:xfrm>
          <a:prstGeom prst="rect">
            <a:avLst/>
          </a:prstGeom>
        </p:spPr>
      </p:pic>
      <p:grpSp>
        <p:nvGrpSpPr>
          <p:cNvPr id="8" name="Group 7"/>
          <p:cNvGrpSpPr/>
          <p:nvPr/>
        </p:nvGrpSpPr>
        <p:grpSpPr>
          <a:xfrm>
            <a:off x="3851749" y="2959525"/>
            <a:ext cx="4374575" cy="2677553"/>
            <a:chOff x="3819944" y="3238352"/>
            <a:chExt cx="4374575" cy="2677553"/>
          </a:xfrm>
        </p:grpSpPr>
        <p:sp>
          <p:nvSpPr>
            <p:cNvPr id="4" name="Rectangle 3"/>
            <p:cNvSpPr/>
            <p:nvPr/>
          </p:nvSpPr>
          <p:spPr>
            <a:xfrm>
              <a:off x="3819944" y="3771728"/>
              <a:ext cx="1849337" cy="2144177"/>
            </a:xfrm>
            <a:prstGeom prst="rect">
              <a:avLst/>
            </a:prstGeom>
            <a:solidFill>
              <a:schemeClr val="bg1"/>
            </a:solidFill>
          </p:spPr>
          <p:txBody>
            <a:bodyPr wrap="square">
              <a:spAutoFit/>
            </a:bodyPr>
            <a:lstStyle/>
            <a:p>
              <a:pPr algn="r">
                <a:lnSpc>
                  <a:spcPts val="1000"/>
                </a:lnSpc>
              </a:pPr>
              <a:r>
                <a:rPr lang="en-US" altLang="zh-CN" sz="700" dirty="0" smtClean="0">
                  <a:solidFill>
                    <a:srgbClr val="7030A0"/>
                  </a:solidFill>
                </a:rPr>
                <a:t>G06</a:t>
              </a:r>
              <a:r>
                <a:rPr lang="zh-CN" altLang="en-US" sz="700" dirty="0" smtClean="0">
                  <a:solidFill>
                    <a:srgbClr val="7030A0"/>
                  </a:solidFill>
                </a:rPr>
                <a:t> </a:t>
              </a:r>
              <a:r>
                <a:rPr lang="en-US" altLang="zh-CN" sz="700" dirty="0" smtClean="0">
                  <a:solidFill>
                    <a:srgbClr val="7030A0"/>
                  </a:solidFill>
                </a:rPr>
                <a:t>KO_B4GalT1</a:t>
              </a:r>
              <a:endParaRPr lang="en-US" altLang="zh-CN" sz="700" dirty="0">
                <a:solidFill>
                  <a:srgbClr val="7030A0"/>
                </a:solidFill>
              </a:endParaRPr>
            </a:p>
            <a:p>
              <a:pPr algn="r">
                <a:lnSpc>
                  <a:spcPts val="1000"/>
                </a:lnSpc>
              </a:pPr>
              <a:r>
                <a:rPr lang="en-US" altLang="zh-CN" sz="700" dirty="0" smtClean="0">
                  <a:solidFill>
                    <a:schemeClr val="accent6"/>
                  </a:solidFill>
                </a:rPr>
                <a:t>G03</a:t>
              </a:r>
              <a:r>
                <a:rPr lang="zh-CN" altLang="en-US" sz="700" dirty="0" smtClean="0">
                  <a:solidFill>
                    <a:schemeClr val="accent6"/>
                  </a:solidFill>
                </a:rPr>
                <a:t> </a:t>
              </a:r>
              <a:r>
                <a:rPr lang="en-US" altLang="zh-CN" sz="700" dirty="0" smtClean="0">
                  <a:solidFill>
                    <a:schemeClr val="accent6"/>
                  </a:solidFill>
                </a:rPr>
                <a:t>KO_mgat4A/4B</a:t>
              </a:r>
              <a:endParaRPr lang="en-US" altLang="zh-CN" sz="700" dirty="0">
                <a:solidFill>
                  <a:schemeClr val="accent6"/>
                </a:solidFill>
              </a:endParaRPr>
            </a:p>
            <a:p>
              <a:pPr algn="r">
                <a:lnSpc>
                  <a:spcPts val="1000"/>
                </a:lnSpc>
              </a:pPr>
              <a:r>
                <a:rPr lang="en-US" altLang="zh-CN" sz="700" dirty="0">
                  <a:solidFill>
                    <a:schemeClr val="accent6"/>
                  </a:solidFill>
                </a:rPr>
                <a:t>G04</a:t>
              </a:r>
              <a:r>
                <a:rPr lang="zh-CN" altLang="en-US" sz="700" dirty="0">
                  <a:solidFill>
                    <a:schemeClr val="accent6"/>
                  </a:solidFill>
                </a:rPr>
                <a:t> </a:t>
              </a:r>
              <a:r>
                <a:rPr lang="en-US" altLang="zh-CN" sz="700" dirty="0">
                  <a:solidFill>
                    <a:schemeClr val="accent6"/>
                  </a:solidFill>
                </a:rPr>
                <a:t>KO_mgat5</a:t>
              </a:r>
            </a:p>
            <a:p>
              <a:pPr algn="r">
                <a:lnSpc>
                  <a:spcPts val="1000"/>
                </a:lnSpc>
              </a:pPr>
              <a:r>
                <a:rPr lang="en-US" altLang="zh-CN" sz="700" dirty="0">
                  <a:solidFill>
                    <a:schemeClr val="accent6"/>
                  </a:solidFill>
                </a:rPr>
                <a:t>G28</a:t>
              </a:r>
              <a:r>
                <a:rPr lang="zh-CN" altLang="en-US" sz="700" dirty="0">
                  <a:solidFill>
                    <a:schemeClr val="accent6"/>
                  </a:solidFill>
                </a:rPr>
                <a:t> </a:t>
              </a:r>
              <a:r>
                <a:rPr lang="en-US" altLang="zh-CN" sz="700" dirty="0" smtClean="0">
                  <a:solidFill>
                    <a:schemeClr val="accent6"/>
                  </a:solidFill>
                </a:rPr>
                <a:t>KO_mgat4B</a:t>
              </a:r>
            </a:p>
            <a:p>
              <a:pPr algn="r">
                <a:lnSpc>
                  <a:spcPts val="1000"/>
                </a:lnSpc>
              </a:pPr>
              <a:r>
                <a:rPr lang="en-US" altLang="zh-CN" sz="700" dirty="0">
                  <a:solidFill>
                    <a:schemeClr val="accent2">
                      <a:lumMod val="75000"/>
                    </a:schemeClr>
                  </a:solidFill>
                </a:rPr>
                <a:t>G22</a:t>
              </a:r>
              <a:r>
                <a:rPr lang="zh-CN" altLang="en-US" sz="700" dirty="0">
                  <a:solidFill>
                    <a:schemeClr val="accent2">
                      <a:lumMod val="75000"/>
                    </a:schemeClr>
                  </a:solidFill>
                </a:rPr>
                <a:t> </a:t>
              </a:r>
              <a:r>
                <a:rPr lang="en-US" altLang="zh-CN" sz="700" dirty="0">
                  <a:solidFill>
                    <a:schemeClr val="accent2">
                      <a:lumMod val="75000"/>
                    </a:schemeClr>
                  </a:solidFill>
                </a:rPr>
                <a:t>KI_st3gal6;</a:t>
              </a:r>
              <a:r>
                <a:rPr lang="zh-CN" altLang="en-US" sz="700" dirty="0">
                  <a:solidFill>
                    <a:schemeClr val="accent2">
                      <a:lumMod val="75000"/>
                    </a:schemeClr>
                  </a:solidFill>
                </a:rPr>
                <a:t> </a:t>
              </a:r>
              <a:r>
                <a:rPr lang="en-US" altLang="zh-CN" sz="700" dirty="0" smtClean="0">
                  <a:solidFill>
                    <a:schemeClr val="accent2">
                      <a:lumMod val="75000"/>
                    </a:schemeClr>
                  </a:solidFill>
                </a:rPr>
                <a:t>KO_mgat4a/4b/5_st3gal4/6</a:t>
              </a:r>
              <a:endParaRPr lang="en-US" altLang="zh-CN" sz="700" dirty="0">
                <a:solidFill>
                  <a:schemeClr val="accent6"/>
                </a:solidFill>
              </a:endParaRPr>
            </a:p>
            <a:p>
              <a:pPr algn="r">
                <a:lnSpc>
                  <a:spcPts val="1000"/>
                </a:lnSpc>
              </a:pPr>
              <a:r>
                <a:rPr lang="en-US" altLang="zh-CN" sz="700" dirty="0">
                  <a:solidFill>
                    <a:schemeClr val="accent2">
                      <a:lumMod val="75000"/>
                    </a:schemeClr>
                  </a:solidFill>
                </a:rPr>
                <a:t>G05</a:t>
              </a:r>
              <a:r>
                <a:rPr lang="zh-CN" altLang="en-US" sz="700" dirty="0">
                  <a:solidFill>
                    <a:schemeClr val="accent2">
                      <a:lumMod val="75000"/>
                    </a:schemeClr>
                  </a:solidFill>
                </a:rPr>
                <a:t> </a:t>
              </a:r>
              <a:r>
                <a:rPr lang="en-US" altLang="zh-CN" sz="700" dirty="0">
                  <a:solidFill>
                    <a:schemeClr val="accent2">
                      <a:lumMod val="75000"/>
                    </a:schemeClr>
                  </a:solidFill>
                </a:rPr>
                <a:t>KO_mgat4A/4B/5</a:t>
              </a:r>
            </a:p>
            <a:p>
              <a:pPr algn="r">
                <a:lnSpc>
                  <a:spcPts val="1000"/>
                </a:lnSpc>
              </a:pPr>
              <a:r>
                <a:rPr lang="en-US" altLang="zh-CN" sz="700" dirty="0">
                  <a:solidFill>
                    <a:schemeClr val="accent2">
                      <a:lumMod val="75000"/>
                    </a:schemeClr>
                  </a:solidFill>
                </a:rPr>
                <a:t>G20</a:t>
              </a:r>
              <a:r>
                <a:rPr lang="zh-CN" altLang="en-US" sz="700" dirty="0">
                  <a:solidFill>
                    <a:schemeClr val="accent2">
                      <a:lumMod val="75000"/>
                    </a:schemeClr>
                  </a:solidFill>
                </a:rPr>
                <a:t> </a:t>
              </a:r>
              <a:r>
                <a:rPr lang="en-US" altLang="zh-CN" sz="700" dirty="0">
                  <a:solidFill>
                    <a:schemeClr val="accent2">
                      <a:lumMod val="75000"/>
                    </a:schemeClr>
                  </a:solidFill>
                </a:rPr>
                <a:t>KO_mgat4A/4B/5_B3gnt2</a:t>
              </a:r>
            </a:p>
            <a:p>
              <a:pPr algn="r">
                <a:lnSpc>
                  <a:spcPts val="1000"/>
                </a:lnSpc>
              </a:pPr>
              <a:r>
                <a:rPr lang="en-US" altLang="zh-CN" sz="700" dirty="0">
                  <a:solidFill>
                    <a:srgbClr val="7030A0"/>
                  </a:solidFill>
                </a:rPr>
                <a:t>G07</a:t>
              </a:r>
              <a:r>
                <a:rPr lang="zh-CN" altLang="en-US" sz="700" dirty="0">
                  <a:solidFill>
                    <a:srgbClr val="7030A0"/>
                  </a:solidFill>
                </a:rPr>
                <a:t> </a:t>
              </a:r>
              <a:r>
                <a:rPr lang="en-US" altLang="zh-CN" sz="700" dirty="0">
                  <a:solidFill>
                    <a:srgbClr val="7030A0"/>
                  </a:solidFill>
                </a:rPr>
                <a:t>KO_B4GalT2</a:t>
              </a:r>
            </a:p>
            <a:p>
              <a:pPr algn="r">
                <a:lnSpc>
                  <a:spcPts val="1000"/>
                </a:lnSpc>
              </a:pPr>
              <a:r>
                <a:rPr lang="en-US" altLang="zh-CN" sz="700" dirty="0">
                  <a:solidFill>
                    <a:srgbClr val="7030A0"/>
                  </a:solidFill>
                </a:rPr>
                <a:t>G08</a:t>
              </a:r>
              <a:r>
                <a:rPr lang="zh-CN" altLang="en-US" sz="700" dirty="0">
                  <a:solidFill>
                    <a:srgbClr val="7030A0"/>
                  </a:solidFill>
                </a:rPr>
                <a:t> </a:t>
              </a:r>
              <a:r>
                <a:rPr lang="en-US" altLang="zh-CN" sz="700" dirty="0">
                  <a:solidFill>
                    <a:srgbClr val="7030A0"/>
                  </a:solidFill>
                </a:rPr>
                <a:t>KO_B4GalT3</a:t>
              </a:r>
            </a:p>
            <a:p>
              <a:pPr algn="r">
                <a:lnSpc>
                  <a:spcPts val="1000"/>
                </a:lnSpc>
              </a:pPr>
              <a:r>
                <a:rPr lang="en-US" altLang="zh-CN" sz="700" dirty="0">
                  <a:solidFill>
                    <a:srgbClr val="7030A0"/>
                  </a:solidFill>
                </a:rPr>
                <a:t>G01</a:t>
              </a:r>
              <a:r>
                <a:rPr lang="zh-CN" altLang="en-US" sz="700" dirty="0">
                  <a:solidFill>
                    <a:srgbClr val="7030A0"/>
                  </a:solidFill>
                </a:rPr>
                <a:t> </a:t>
              </a:r>
              <a:r>
                <a:rPr lang="en-US" altLang="zh-CN" sz="700" dirty="0">
                  <a:solidFill>
                    <a:srgbClr val="7030A0"/>
                  </a:solidFill>
                </a:rPr>
                <a:t>WT</a:t>
              </a:r>
            </a:p>
            <a:p>
              <a:pPr algn="r">
                <a:lnSpc>
                  <a:spcPts val="1000"/>
                </a:lnSpc>
              </a:pPr>
              <a:r>
                <a:rPr lang="en-US" altLang="zh-CN" sz="700" dirty="0">
                  <a:solidFill>
                    <a:srgbClr val="7030A0"/>
                  </a:solidFill>
                </a:rPr>
                <a:t>G09</a:t>
              </a:r>
              <a:r>
                <a:rPr lang="zh-CN" altLang="en-US" sz="700" dirty="0">
                  <a:solidFill>
                    <a:srgbClr val="7030A0"/>
                  </a:solidFill>
                </a:rPr>
                <a:t> </a:t>
              </a:r>
              <a:r>
                <a:rPr lang="en-US" altLang="zh-CN" sz="700" dirty="0">
                  <a:solidFill>
                    <a:srgbClr val="7030A0"/>
                  </a:solidFill>
                </a:rPr>
                <a:t>KO_B4GalT4</a:t>
              </a:r>
            </a:p>
            <a:p>
              <a:pPr algn="r">
                <a:lnSpc>
                  <a:spcPts val="1000"/>
                </a:lnSpc>
              </a:pPr>
              <a:r>
                <a:rPr lang="en-US" altLang="zh-CN" sz="700" dirty="0">
                  <a:solidFill>
                    <a:srgbClr val="FF0000"/>
                  </a:solidFill>
                </a:rPr>
                <a:t>G18</a:t>
              </a:r>
              <a:r>
                <a:rPr lang="zh-CN" altLang="en-US" sz="700" dirty="0">
                  <a:solidFill>
                    <a:srgbClr val="FF0000"/>
                  </a:solidFill>
                </a:rPr>
                <a:t> </a:t>
              </a:r>
              <a:r>
                <a:rPr lang="en-US" altLang="zh-CN" sz="700" dirty="0">
                  <a:solidFill>
                    <a:srgbClr val="FF0000"/>
                  </a:solidFill>
                </a:rPr>
                <a:t>KO_st3gal4/6</a:t>
              </a:r>
              <a:endParaRPr lang="en-US" altLang="zh-CN" sz="700" dirty="0">
                <a:solidFill>
                  <a:schemeClr val="accent6"/>
                </a:solidFill>
              </a:endParaRPr>
            </a:p>
            <a:p>
              <a:pPr algn="r">
                <a:lnSpc>
                  <a:spcPts val="1000"/>
                </a:lnSpc>
              </a:pPr>
              <a:r>
                <a:rPr lang="en-US" altLang="zh-CN" sz="700" dirty="0">
                  <a:solidFill>
                    <a:schemeClr val="accent2">
                      <a:lumMod val="75000"/>
                    </a:schemeClr>
                  </a:solidFill>
                </a:rPr>
                <a:t>G21</a:t>
              </a:r>
              <a:r>
                <a:rPr lang="zh-CN" altLang="en-US" sz="700" dirty="0">
                  <a:solidFill>
                    <a:schemeClr val="accent2">
                      <a:lumMod val="75000"/>
                    </a:schemeClr>
                  </a:solidFill>
                </a:rPr>
                <a:t> </a:t>
              </a:r>
              <a:r>
                <a:rPr lang="en-US" altLang="zh-CN" sz="700" dirty="0" smtClean="0">
                  <a:solidFill>
                    <a:schemeClr val="accent2">
                      <a:lumMod val="75000"/>
                    </a:schemeClr>
                  </a:solidFill>
                </a:rPr>
                <a:t>KO_st3gal4/6_mgat4a/4b/5</a:t>
              </a:r>
              <a:endParaRPr lang="en-US" altLang="zh-CN" sz="700" dirty="0" smtClean="0"/>
            </a:p>
            <a:p>
              <a:pPr algn="r">
                <a:lnSpc>
                  <a:spcPts val="1000"/>
                </a:lnSpc>
              </a:pPr>
              <a:r>
                <a:rPr lang="en-US" altLang="zh-CN" sz="700" dirty="0" smtClean="0"/>
                <a:t>G30</a:t>
              </a:r>
              <a:r>
                <a:rPr lang="zh-CN" altLang="en-US" sz="700" dirty="0" smtClean="0"/>
                <a:t> </a:t>
              </a:r>
              <a:r>
                <a:rPr lang="en-US" altLang="zh-CN" sz="700" dirty="0"/>
                <a:t>KO</a:t>
              </a:r>
              <a:r>
                <a:rPr lang="en-US" sz="700" dirty="0"/>
                <a:t>_mgat1</a:t>
              </a:r>
            </a:p>
            <a:p>
              <a:pPr algn="r">
                <a:lnSpc>
                  <a:spcPts val="1000"/>
                </a:lnSpc>
              </a:pPr>
              <a:r>
                <a:rPr lang="en-US" altLang="zh-CN" sz="700" dirty="0">
                  <a:solidFill>
                    <a:srgbClr val="C00000"/>
                  </a:solidFill>
                </a:rPr>
                <a:t>G25</a:t>
              </a:r>
              <a:r>
                <a:rPr lang="zh-CN" altLang="en-US" sz="700" dirty="0">
                  <a:solidFill>
                    <a:srgbClr val="C00000"/>
                  </a:solidFill>
                </a:rPr>
                <a:t> </a:t>
              </a:r>
              <a:r>
                <a:rPr lang="en-US" altLang="zh-CN" sz="700" dirty="0">
                  <a:solidFill>
                    <a:srgbClr val="C00000"/>
                  </a:solidFill>
                </a:rPr>
                <a:t>KO</a:t>
              </a:r>
              <a:r>
                <a:rPr lang="en-US" sz="700" dirty="0">
                  <a:solidFill>
                    <a:srgbClr val="C00000"/>
                  </a:solidFill>
                </a:rPr>
                <a:t>_mgat2</a:t>
              </a:r>
            </a:p>
            <a:p>
              <a:pPr algn="r">
                <a:lnSpc>
                  <a:spcPts val="1000"/>
                </a:lnSpc>
              </a:pPr>
              <a:r>
                <a:rPr lang="en-US" altLang="zh-CN" sz="700" dirty="0">
                  <a:solidFill>
                    <a:srgbClr val="00B0F0"/>
                  </a:solidFill>
                </a:rPr>
                <a:t>G34</a:t>
              </a:r>
              <a:r>
                <a:rPr lang="zh-CN" altLang="en-US" sz="700" dirty="0">
                  <a:solidFill>
                    <a:srgbClr val="00B0F0"/>
                  </a:solidFill>
                </a:rPr>
                <a:t> </a:t>
              </a:r>
              <a:r>
                <a:rPr lang="en-US" sz="700" dirty="0" smtClean="0">
                  <a:solidFill>
                    <a:srgbClr val="00B0F0"/>
                  </a:solidFill>
                </a:rPr>
                <a:t>KO_fut8</a:t>
              </a:r>
              <a:endParaRPr lang="en-US" sz="700" dirty="0">
                <a:solidFill>
                  <a:srgbClr val="00B0F0"/>
                </a:solidFill>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3830" t="22377" r="22154" b="33913"/>
            <a:stretch/>
          </p:blipFill>
          <p:spPr>
            <a:xfrm>
              <a:off x="5645428" y="3238352"/>
              <a:ext cx="2549091" cy="2669465"/>
            </a:xfrm>
            <a:prstGeom prst="rect">
              <a:avLst/>
            </a:prstGeom>
          </p:spPr>
        </p:pic>
      </p:gr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1347" t="20935" r="249" b="37326"/>
          <a:stretch/>
        </p:blipFill>
        <p:spPr>
          <a:xfrm>
            <a:off x="3355449" y="307423"/>
            <a:ext cx="3294689" cy="2601664"/>
          </a:xfrm>
          <a:prstGeom prst="rect">
            <a:avLst/>
          </a:prstGeom>
        </p:spPr>
      </p:pic>
      <p:sp>
        <p:nvSpPr>
          <p:cNvPr id="33" name="Rectangle 32"/>
          <p:cNvSpPr/>
          <p:nvPr/>
        </p:nvSpPr>
        <p:spPr>
          <a:xfrm>
            <a:off x="-1407718" y="646796"/>
            <a:ext cx="4763167" cy="2344553"/>
          </a:xfrm>
          <a:prstGeom prst="rect">
            <a:avLst/>
          </a:prstGeom>
        </p:spPr>
        <p:txBody>
          <a:bodyPr wrap="square">
            <a:spAutoFit/>
          </a:bodyPr>
          <a:lstStyle/>
          <a:p>
            <a:pPr algn="r">
              <a:lnSpc>
                <a:spcPts val="1050"/>
              </a:lnSpc>
            </a:pPr>
            <a:r>
              <a:rPr lang="en-US" altLang="zh-CN" sz="900" dirty="0" smtClean="0"/>
              <a:t>G30</a:t>
            </a:r>
            <a:r>
              <a:rPr lang="zh-CN" altLang="en-US" sz="900" smtClean="0"/>
              <a:t> </a:t>
            </a:r>
            <a:r>
              <a:rPr lang="en-US" altLang="zh-CN" sz="900" smtClean="0"/>
              <a:t>KO</a:t>
            </a:r>
            <a:r>
              <a:rPr lang="en-US" sz="900" smtClean="0"/>
              <a:t>_mgat1</a:t>
            </a:r>
            <a:endParaRPr lang="en-US" sz="900" dirty="0" smtClean="0"/>
          </a:p>
          <a:p>
            <a:pPr algn="r">
              <a:lnSpc>
                <a:spcPts val="1050"/>
              </a:lnSpc>
            </a:pPr>
            <a:r>
              <a:rPr lang="en-US" altLang="zh-CN" sz="900" dirty="0" smtClean="0">
                <a:solidFill>
                  <a:srgbClr val="C00000"/>
                </a:solidFill>
              </a:rPr>
              <a:t>G25</a:t>
            </a:r>
            <a:r>
              <a:rPr lang="zh-CN" altLang="en-US" sz="900" dirty="0" smtClean="0">
                <a:solidFill>
                  <a:srgbClr val="C00000"/>
                </a:solidFill>
              </a:rPr>
              <a:t> </a:t>
            </a:r>
            <a:r>
              <a:rPr lang="en-US" altLang="zh-CN" sz="900" dirty="0" smtClean="0">
                <a:solidFill>
                  <a:srgbClr val="C00000"/>
                </a:solidFill>
              </a:rPr>
              <a:t>KO</a:t>
            </a:r>
            <a:r>
              <a:rPr lang="en-US" sz="900" dirty="0" smtClean="0">
                <a:solidFill>
                  <a:srgbClr val="C00000"/>
                </a:solidFill>
              </a:rPr>
              <a:t>_mgat2</a:t>
            </a:r>
          </a:p>
          <a:p>
            <a:pPr algn="r">
              <a:lnSpc>
                <a:spcPts val="1050"/>
              </a:lnSpc>
            </a:pPr>
            <a:r>
              <a:rPr lang="en-US" altLang="zh-CN" sz="900" dirty="0" smtClean="0">
                <a:solidFill>
                  <a:srgbClr val="00B0F0"/>
                </a:solidFill>
              </a:rPr>
              <a:t>G34</a:t>
            </a:r>
            <a:r>
              <a:rPr lang="zh-CN" altLang="en-US" sz="900" dirty="0" smtClean="0">
                <a:solidFill>
                  <a:srgbClr val="00B0F0"/>
                </a:solidFill>
              </a:rPr>
              <a:t> </a:t>
            </a:r>
            <a:r>
              <a:rPr lang="en-US" sz="900" dirty="0" smtClean="0">
                <a:solidFill>
                  <a:srgbClr val="00B0F0"/>
                </a:solidFill>
              </a:rPr>
              <a:t>KO_fut8</a:t>
            </a:r>
          </a:p>
          <a:p>
            <a:pPr algn="r">
              <a:lnSpc>
                <a:spcPts val="1050"/>
              </a:lnSpc>
            </a:pPr>
            <a:r>
              <a:rPr lang="en-US" altLang="zh-CN" sz="900" dirty="0" smtClean="0">
                <a:solidFill>
                  <a:schemeClr val="accent2">
                    <a:lumMod val="75000"/>
                  </a:schemeClr>
                </a:solidFill>
              </a:rPr>
              <a:t>G22</a:t>
            </a:r>
            <a:r>
              <a:rPr lang="zh-CN" altLang="en-US" sz="900" dirty="0" smtClean="0">
                <a:solidFill>
                  <a:schemeClr val="accent2">
                    <a:lumMod val="75000"/>
                  </a:schemeClr>
                </a:solidFill>
              </a:rPr>
              <a:t> </a:t>
            </a:r>
            <a:r>
              <a:rPr lang="en-US" sz="900" dirty="0" smtClean="0">
                <a:solidFill>
                  <a:schemeClr val="accent2">
                    <a:lumMod val="75000"/>
                  </a:schemeClr>
                </a:solidFill>
              </a:rPr>
              <a:t>KI_st3gal6</a:t>
            </a:r>
            <a:r>
              <a:rPr lang="en-US" altLang="zh-CN" sz="900" dirty="0" smtClean="0">
                <a:solidFill>
                  <a:schemeClr val="accent2">
                    <a:lumMod val="75000"/>
                  </a:schemeClr>
                </a:solidFill>
              </a:rPr>
              <a:t>;</a:t>
            </a:r>
            <a:r>
              <a:rPr lang="zh-CN" altLang="en-US" sz="900" dirty="0" smtClean="0">
                <a:solidFill>
                  <a:schemeClr val="accent2">
                    <a:lumMod val="75000"/>
                  </a:schemeClr>
                </a:solidFill>
              </a:rPr>
              <a:t> </a:t>
            </a:r>
            <a:r>
              <a:rPr lang="en-US" altLang="zh-CN" sz="900" dirty="0" smtClean="0">
                <a:solidFill>
                  <a:schemeClr val="accent2">
                    <a:lumMod val="75000"/>
                  </a:schemeClr>
                </a:solidFill>
              </a:rPr>
              <a:t>KO_</a:t>
            </a:r>
            <a:r>
              <a:rPr lang="en-US" sz="900" dirty="0" smtClean="0">
                <a:solidFill>
                  <a:schemeClr val="accent2">
                    <a:lumMod val="75000"/>
                  </a:schemeClr>
                </a:solidFill>
              </a:rPr>
              <a:t>mgat4a</a:t>
            </a:r>
            <a:r>
              <a:rPr lang="en-US" altLang="zh-CN" sz="900" dirty="0" smtClean="0">
                <a:solidFill>
                  <a:schemeClr val="accent2">
                    <a:lumMod val="75000"/>
                  </a:schemeClr>
                </a:solidFill>
              </a:rPr>
              <a:t>/4</a:t>
            </a:r>
            <a:r>
              <a:rPr lang="en-US" sz="900" dirty="0" smtClean="0">
                <a:solidFill>
                  <a:schemeClr val="accent2">
                    <a:lumMod val="75000"/>
                  </a:schemeClr>
                </a:solidFill>
              </a:rPr>
              <a:t>b</a:t>
            </a:r>
            <a:r>
              <a:rPr lang="en-US" altLang="zh-CN" sz="900" dirty="0" smtClean="0">
                <a:solidFill>
                  <a:schemeClr val="accent2">
                    <a:lumMod val="75000"/>
                  </a:schemeClr>
                </a:solidFill>
              </a:rPr>
              <a:t>/</a:t>
            </a:r>
            <a:r>
              <a:rPr lang="en-US" sz="900" dirty="0" smtClean="0">
                <a:solidFill>
                  <a:schemeClr val="accent2">
                    <a:lumMod val="75000"/>
                  </a:schemeClr>
                </a:solidFill>
              </a:rPr>
              <a:t>5</a:t>
            </a:r>
            <a:r>
              <a:rPr lang="en-US" altLang="zh-CN" sz="900" dirty="0" smtClean="0">
                <a:solidFill>
                  <a:schemeClr val="accent2">
                    <a:lumMod val="75000"/>
                  </a:schemeClr>
                </a:solidFill>
              </a:rPr>
              <a:t>_</a:t>
            </a:r>
            <a:r>
              <a:rPr lang="en-US" sz="900" dirty="0" smtClean="0">
                <a:solidFill>
                  <a:schemeClr val="accent2">
                    <a:lumMod val="75000"/>
                  </a:schemeClr>
                </a:solidFill>
              </a:rPr>
              <a:t>st3gal4</a:t>
            </a:r>
            <a:r>
              <a:rPr lang="en-US" altLang="zh-CN" sz="900" dirty="0" smtClean="0">
                <a:solidFill>
                  <a:schemeClr val="accent2">
                    <a:lumMod val="75000"/>
                  </a:schemeClr>
                </a:solidFill>
              </a:rPr>
              <a:t>/</a:t>
            </a:r>
            <a:r>
              <a:rPr lang="en-US" sz="900" dirty="0" smtClean="0">
                <a:solidFill>
                  <a:schemeClr val="accent2">
                    <a:lumMod val="75000"/>
                  </a:schemeClr>
                </a:solidFill>
              </a:rPr>
              <a:t>6</a:t>
            </a:r>
          </a:p>
          <a:p>
            <a:pPr algn="r">
              <a:lnSpc>
                <a:spcPts val="1050"/>
              </a:lnSpc>
            </a:pPr>
            <a:r>
              <a:rPr lang="en-US" altLang="zh-CN" sz="900" dirty="0" smtClean="0">
                <a:solidFill>
                  <a:schemeClr val="accent2">
                    <a:lumMod val="75000"/>
                  </a:schemeClr>
                </a:solidFill>
              </a:rPr>
              <a:t>G20</a:t>
            </a:r>
            <a:r>
              <a:rPr lang="zh-CN" altLang="en-US" sz="900" dirty="0" smtClean="0">
                <a:solidFill>
                  <a:schemeClr val="accent2">
                    <a:lumMod val="75000"/>
                  </a:schemeClr>
                </a:solidFill>
              </a:rPr>
              <a:t> </a:t>
            </a:r>
            <a:r>
              <a:rPr lang="en-US" sz="900" dirty="0" smtClean="0">
                <a:solidFill>
                  <a:schemeClr val="accent2">
                    <a:lumMod val="75000"/>
                  </a:schemeClr>
                </a:solidFill>
              </a:rPr>
              <a:t>KO_mgat4A</a:t>
            </a:r>
            <a:r>
              <a:rPr lang="en-US" altLang="zh-CN" sz="900" dirty="0" smtClean="0">
                <a:solidFill>
                  <a:schemeClr val="accent2">
                    <a:lumMod val="75000"/>
                  </a:schemeClr>
                </a:solidFill>
              </a:rPr>
              <a:t>/</a:t>
            </a:r>
            <a:r>
              <a:rPr lang="en-US" sz="900" dirty="0" smtClean="0">
                <a:solidFill>
                  <a:schemeClr val="accent2">
                    <a:lumMod val="75000"/>
                  </a:schemeClr>
                </a:solidFill>
              </a:rPr>
              <a:t>4B</a:t>
            </a:r>
            <a:r>
              <a:rPr lang="en-US" altLang="zh-CN" sz="900" dirty="0" smtClean="0">
                <a:solidFill>
                  <a:schemeClr val="accent2">
                    <a:lumMod val="75000"/>
                  </a:schemeClr>
                </a:solidFill>
              </a:rPr>
              <a:t>/</a:t>
            </a:r>
            <a:r>
              <a:rPr lang="en-US" sz="900" dirty="0" smtClean="0">
                <a:solidFill>
                  <a:schemeClr val="accent2">
                    <a:lumMod val="75000"/>
                  </a:schemeClr>
                </a:solidFill>
              </a:rPr>
              <a:t>5</a:t>
            </a:r>
            <a:r>
              <a:rPr lang="en-US" altLang="zh-CN" sz="900" dirty="0" smtClean="0">
                <a:solidFill>
                  <a:schemeClr val="accent2">
                    <a:lumMod val="75000"/>
                  </a:schemeClr>
                </a:solidFill>
              </a:rPr>
              <a:t>_</a:t>
            </a:r>
            <a:r>
              <a:rPr lang="en-US" sz="900" dirty="0" smtClean="0">
                <a:solidFill>
                  <a:schemeClr val="accent2">
                    <a:lumMod val="75000"/>
                  </a:schemeClr>
                </a:solidFill>
              </a:rPr>
              <a:t>B3gnt2</a:t>
            </a:r>
          </a:p>
          <a:p>
            <a:pPr algn="r">
              <a:lnSpc>
                <a:spcPts val="1050"/>
              </a:lnSpc>
            </a:pPr>
            <a:r>
              <a:rPr lang="en-US" altLang="zh-CN" sz="900" dirty="0" smtClean="0">
                <a:solidFill>
                  <a:schemeClr val="accent2">
                    <a:lumMod val="75000"/>
                  </a:schemeClr>
                </a:solidFill>
              </a:rPr>
              <a:t>G05</a:t>
            </a:r>
            <a:r>
              <a:rPr lang="zh-CN" altLang="en-US" sz="900" dirty="0" smtClean="0">
                <a:solidFill>
                  <a:schemeClr val="accent2">
                    <a:lumMod val="75000"/>
                  </a:schemeClr>
                </a:solidFill>
              </a:rPr>
              <a:t> </a:t>
            </a:r>
            <a:r>
              <a:rPr lang="en-US" altLang="zh-CN" sz="900" dirty="0" smtClean="0">
                <a:solidFill>
                  <a:schemeClr val="accent2">
                    <a:lumMod val="75000"/>
                  </a:schemeClr>
                </a:solidFill>
              </a:rPr>
              <a:t>KO_</a:t>
            </a:r>
            <a:r>
              <a:rPr lang="en-US" sz="900" dirty="0" smtClean="0">
                <a:solidFill>
                  <a:schemeClr val="accent2">
                    <a:lumMod val="75000"/>
                  </a:schemeClr>
                </a:solidFill>
              </a:rPr>
              <a:t>mgat4A</a:t>
            </a:r>
            <a:r>
              <a:rPr lang="en-US" altLang="zh-CN" sz="900" dirty="0" smtClean="0">
                <a:solidFill>
                  <a:schemeClr val="accent2">
                    <a:lumMod val="75000"/>
                  </a:schemeClr>
                </a:solidFill>
              </a:rPr>
              <a:t>/</a:t>
            </a:r>
            <a:r>
              <a:rPr lang="en-US" sz="900" dirty="0" smtClean="0">
                <a:solidFill>
                  <a:schemeClr val="accent2">
                    <a:lumMod val="75000"/>
                  </a:schemeClr>
                </a:solidFill>
              </a:rPr>
              <a:t>4B</a:t>
            </a:r>
            <a:r>
              <a:rPr lang="en-US" altLang="zh-CN" sz="900" dirty="0" smtClean="0">
                <a:solidFill>
                  <a:schemeClr val="accent2">
                    <a:lumMod val="75000"/>
                  </a:schemeClr>
                </a:solidFill>
              </a:rPr>
              <a:t>/</a:t>
            </a:r>
            <a:r>
              <a:rPr lang="en-US" sz="900" dirty="0" smtClean="0">
                <a:solidFill>
                  <a:schemeClr val="accent2">
                    <a:lumMod val="75000"/>
                  </a:schemeClr>
                </a:solidFill>
              </a:rPr>
              <a:t>5</a:t>
            </a:r>
          </a:p>
          <a:p>
            <a:pPr algn="r">
              <a:lnSpc>
                <a:spcPts val="1050"/>
              </a:lnSpc>
            </a:pPr>
            <a:r>
              <a:rPr lang="en-US" altLang="zh-CN" sz="900" dirty="0">
                <a:solidFill>
                  <a:schemeClr val="accent2">
                    <a:lumMod val="75000"/>
                  </a:schemeClr>
                </a:solidFill>
              </a:rPr>
              <a:t>G21</a:t>
            </a:r>
            <a:r>
              <a:rPr lang="zh-CN" altLang="en-US" sz="900" dirty="0">
                <a:solidFill>
                  <a:schemeClr val="accent2">
                    <a:lumMod val="75000"/>
                  </a:schemeClr>
                </a:solidFill>
              </a:rPr>
              <a:t> </a:t>
            </a:r>
            <a:r>
              <a:rPr lang="en-US" altLang="zh-CN" sz="900" dirty="0" smtClean="0">
                <a:solidFill>
                  <a:schemeClr val="accent2">
                    <a:lumMod val="75000"/>
                  </a:schemeClr>
                </a:solidFill>
              </a:rPr>
              <a:t>KO_st3gal4/6_mgat4a/4b/5</a:t>
            </a:r>
            <a:endParaRPr lang="en-US" sz="900" dirty="0" smtClean="0">
              <a:solidFill>
                <a:schemeClr val="accent2">
                  <a:lumMod val="75000"/>
                </a:schemeClr>
              </a:solidFill>
            </a:endParaRPr>
          </a:p>
          <a:p>
            <a:pPr algn="r">
              <a:lnSpc>
                <a:spcPts val="1050"/>
              </a:lnSpc>
            </a:pPr>
            <a:r>
              <a:rPr lang="en-US" altLang="zh-CN" sz="900" dirty="0" smtClean="0">
                <a:solidFill>
                  <a:schemeClr val="accent6"/>
                </a:solidFill>
              </a:rPr>
              <a:t>G04</a:t>
            </a:r>
            <a:r>
              <a:rPr lang="zh-CN" altLang="en-US" sz="900" dirty="0" smtClean="0">
                <a:solidFill>
                  <a:schemeClr val="accent6"/>
                </a:solidFill>
              </a:rPr>
              <a:t> </a:t>
            </a:r>
            <a:r>
              <a:rPr lang="en-US" altLang="zh-CN" sz="900" dirty="0" smtClean="0">
                <a:solidFill>
                  <a:schemeClr val="accent6"/>
                </a:solidFill>
              </a:rPr>
              <a:t>KO_mgat5</a:t>
            </a:r>
          </a:p>
          <a:p>
            <a:pPr algn="r">
              <a:lnSpc>
                <a:spcPts val="1050"/>
              </a:lnSpc>
            </a:pPr>
            <a:r>
              <a:rPr lang="en-US" altLang="zh-CN" sz="900" dirty="0">
                <a:solidFill>
                  <a:schemeClr val="accent6"/>
                </a:solidFill>
              </a:rPr>
              <a:t>G03</a:t>
            </a:r>
            <a:r>
              <a:rPr lang="zh-CN" altLang="en-US" sz="900" dirty="0">
                <a:solidFill>
                  <a:schemeClr val="accent6"/>
                </a:solidFill>
              </a:rPr>
              <a:t> </a:t>
            </a:r>
            <a:r>
              <a:rPr lang="en-US" altLang="zh-CN" sz="900" dirty="0" smtClean="0">
                <a:solidFill>
                  <a:schemeClr val="accent6"/>
                </a:solidFill>
              </a:rPr>
              <a:t>KO_mgat4A/4B</a:t>
            </a:r>
            <a:endParaRPr lang="en-US" sz="900" dirty="0">
              <a:solidFill>
                <a:srgbClr val="7030A0"/>
              </a:solidFill>
            </a:endParaRPr>
          </a:p>
          <a:p>
            <a:pPr algn="r">
              <a:lnSpc>
                <a:spcPts val="1050"/>
              </a:lnSpc>
            </a:pPr>
            <a:r>
              <a:rPr lang="en-US" altLang="zh-CN" sz="900" dirty="0" smtClean="0">
                <a:solidFill>
                  <a:schemeClr val="accent6"/>
                </a:solidFill>
              </a:rPr>
              <a:t>G28</a:t>
            </a:r>
            <a:r>
              <a:rPr lang="zh-CN" altLang="en-US" sz="900" dirty="0" smtClean="0">
                <a:solidFill>
                  <a:schemeClr val="accent6"/>
                </a:solidFill>
              </a:rPr>
              <a:t> </a:t>
            </a:r>
            <a:r>
              <a:rPr lang="en-US" sz="900" dirty="0" smtClean="0">
                <a:solidFill>
                  <a:schemeClr val="accent6"/>
                </a:solidFill>
              </a:rPr>
              <a:t>KO_mgat4B</a:t>
            </a:r>
          </a:p>
          <a:p>
            <a:pPr algn="r">
              <a:lnSpc>
                <a:spcPts val="1050"/>
              </a:lnSpc>
            </a:pPr>
            <a:r>
              <a:rPr lang="en-US" altLang="zh-CN" sz="900" dirty="0">
                <a:solidFill>
                  <a:srgbClr val="FF0000"/>
                </a:solidFill>
              </a:rPr>
              <a:t>G18</a:t>
            </a:r>
            <a:r>
              <a:rPr lang="zh-CN" altLang="en-US" sz="900" dirty="0">
                <a:solidFill>
                  <a:srgbClr val="FF0000"/>
                </a:solidFill>
              </a:rPr>
              <a:t> </a:t>
            </a:r>
            <a:r>
              <a:rPr lang="en-US" altLang="zh-CN" sz="900" dirty="0" smtClean="0">
                <a:solidFill>
                  <a:srgbClr val="FF0000"/>
                </a:solidFill>
              </a:rPr>
              <a:t>KO_st3gal4/6</a:t>
            </a:r>
            <a:endParaRPr lang="en-US" sz="900" dirty="0" smtClean="0">
              <a:solidFill>
                <a:schemeClr val="accent6"/>
              </a:solidFill>
            </a:endParaRPr>
          </a:p>
          <a:p>
            <a:pPr algn="r">
              <a:lnSpc>
                <a:spcPts val="1050"/>
              </a:lnSpc>
            </a:pPr>
            <a:r>
              <a:rPr lang="en-US" altLang="zh-CN" sz="900" dirty="0" smtClean="0">
                <a:solidFill>
                  <a:srgbClr val="7030A0"/>
                </a:solidFill>
              </a:rPr>
              <a:t>G06</a:t>
            </a:r>
            <a:r>
              <a:rPr lang="zh-CN" altLang="en-US" sz="900" dirty="0" smtClean="0">
                <a:solidFill>
                  <a:srgbClr val="7030A0"/>
                </a:solidFill>
              </a:rPr>
              <a:t> </a:t>
            </a:r>
            <a:r>
              <a:rPr lang="en-US" altLang="zh-CN" sz="900" dirty="0">
                <a:solidFill>
                  <a:srgbClr val="7030A0"/>
                </a:solidFill>
              </a:rPr>
              <a:t>KO_B4GalT1</a:t>
            </a:r>
          </a:p>
          <a:p>
            <a:pPr algn="r">
              <a:lnSpc>
                <a:spcPts val="1050"/>
              </a:lnSpc>
            </a:pPr>
            <a:r>
              <a:rPr lang="en-US" altLang="zh-CN" sz="900" dirty="0">
                <a:solidFill>
                  <a:srgbClr val="7030A0"/>
                </a:solidFill>
              </a:rPr>
              <a:t>G07</a:t>
            </a:r>
            <a:r>
              <a:rPr lang="zh-CN" altLang="en-US" sz="900" dirty="0">
                <a:solidFill>
                  <a:srgbClr val="7030A0"/>
                </a:solidFill>
              </a:rPr>
              <a:t> </a:t>
            </a:r>
            <a:r>
              <a:rPr lang="en-US" altLang="zh-CN" sz="900" dirty="0">
                <a:solidFill>
                  <a:srgbClr val="7030A0"/>
                </a:solidFill>
              </a:rPr>
              <a:t>KO_B4GalT2</a:t>
            </a:r>
          </a:p>
          <a:p>
            <a:pPr algn="r">
              <a:lnSpc>
                <a:spcPts val="1050"/>
              </a:lnSpc>
            </a:pPr>
            <a:r>
              <a:rPr lang="en-US" altLang="zh-CN" sz="900" dirty="0">
                <a:solidFill>
                  <a:srgbClr val="7030A0"/>
                </a:solidFill>
              </a:rPr>
              <a:t>G08</a:t>
            </a:r>
            <a:r>
              <a:rPr lang="zh-CN" altLang="en-US" sz="900" dirty="0">
                <a:solidFill>
                  <a:srgbClr val="7030A0"/>
                </a:solidFill>
              </a:rPr>
              <a:t> </a:t>
            </a:r>
            <a:r>
              <a:rPr lang="en-US" altLang="zh-CN" sz="900" dirty="0">
                <a:solidFill>
                  <a:srgbClr val="7030A0"/>
                </a:solidFill>
              </a:rPr>
              <a:t>KO_B4GalT3</a:t>
            </a:r>
          </a:p>
          <a:p>
            <a:pPr algn="r">
              <a:lnSpc>
                <a:spcPts val="1050"/>
              </a:lnSpc>
            </a:pPr>
            <a:r>
              <a:rPr lang="en-US" altLang="zh-CN" sz="900" dirty="0">
                <a:solidFill>
                  <a:srgbClr val="7030A0"/>
                </a:solidFill>
              </a:rPr>
              <a:t>G01</a:t>
            </a:r>
            <a:r>
              <a:rPr lang="zh-CN" altLang="en-US" sz="900" dirty="0">
                <a:solidFill>
                  <a:srgbClr val="7030A0"/>
                </a:solidFill>
              </a:rPr>
              <a:t> </a:t>
            </a:r>
            <a:r>
              <a:rPr lang="en-US" altLang="zh-CN" sz="900" dirty="0">
                <a:solidFill>
                  <a:srgbClr val="7030A0"/>
                </a:solidFill>
              </a:rPr>
              <a:t>WT</a:t>
            </a:r>
          </a:p>
          <a:p>
            <a:pPr algn="r">
              <a:lnSpc>
                <a:spcPts val="1050"/>
              </a:lnSpc>
            </a:pPr>
            <a:r>
              <a:rPr lang="en-US" altLang="zh-CN" sz="900" dirty="0">
                <a:solidFill>
                  <a:srgbClr val="7030A0"/>
                </a:solidFill>
              </a:rPr>
              <a:t>G09</a:t>
            </a:r>
            <a:r>
              <a:rPr lang="zh-CN" altLang="en-US" sz="900" dirty="0">
                <a:solidFill>
                  <a:srgbClr val="7030A0"/>
                </a:solidFill>
              </a:rPr>
              <a:t> </a:t>
            </a:r>
            <a:r>
              <a:rPr lang="en-US" altLang="zh-CN" sz="900" dirty="0" smtClean="0">
                <a:solidFill>
                  <a:srgbClr val="7030A0"/>
                </a:solidFill>
              </a:rPr>
              <a:t>KO_B4GalT4</a:t>
            </a:r>
            <a:endParaRPr lang="en-US" altLang="zh-CN" sz="900" dirty="0">
              <a:solidFill>
                <a:srgbClr val="7030A0"/>
              </a:solidFill>
            </a:endParaRPr>
          </a:p>
        </p:txBody>
      </p:sp>
    </p:spTree>
    <p:extLst>
      <p:ext uri="{BB962C8B-B14F-4D97-AF65-F5344CB8AC3E}">
        <p14:creationId xmlns:p14="http://schemas.microsoft.com/office/powerpoint/2010/main" val="531693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868" y="1143122"/>
            <a:ext cx="3793449" cy="5304518"/>
          </a:xfrm>
        </p:spPr>
        <p:txBody>
          <a:bodyPr>
            <a:noAutofit/>
          </a:bodyPr>
          <a:lstStyle/>
          <a:p>
            <a:pPr marL="0" indent="0" algn="r">
              <a:lnSpc>
                <a:spcPts val="1543"/>
              </a:lnSpc>
              <a:spcBef>
                <a:spcPts val="0"/>
              </a:spcBef>
              <a:buNone/>
            </a:pPr>
            <a:r>
              <a:rPr lang="en-US" altLang="zh-CN" sz="1400" dirty="0"/>
              <a:t>C01</a:t>
            </a:r>
            <a:r>
              <a:rPr lang="zh-CN" altLang="en-US" sz="1400" dirty="0"/>
              <a:t> </a:t>
            </a:r>
            <a:r>
              <a:rPr lang="en-US" altLang="zh-CN" sz="1400" dirty="0"/>
              <a:t>KO_</a:t>
            </a:r>
            <a:r>
              <a:rPr lang="en-US" sz="1400" i="1" dirty="0"/>
              <a:t>mgat1</a:t>
            </a:r>
            <a:endParaRPr lang="en-US" sz="1400" dirty="0"/>
          </a:p>
          <a:p>
            <a:pPr marL="0" indent="0" algn="r">
              <a:lnSpc>
                <a:spcPts val="1543"/>
              </a:lnSpc>
              <a:spcBef>
                <a:spcPts val="0"/>
              </a:spcBef>
              <a:buNone/>
            </a:pPr>
            <a:r>
              <a:rPr lang="en-US" altLang="zh-CN" sz="1400" dirty="0">
                <a:solidFill>
                  <a:schemeClr val="accent2">
                    <a:lumMod val="40000"/>
                    <a:lumOff val="60000"/>
                  </a:schemeClr>
                </a:solidFill>
              </a:rPr>
              <a:t>C02</a:t>
            </a:r>
            <a:r>
              <a:rPr lang="zh-CN" altLang="en-US" sz="1400" dirty="0">
                <a:solidFill>
                  <a:schemeClr val="accent2">
                    <a:lumMod val="40000"/>
                    <a:lumOff val="60000"/>
                  </a:schemeClr>
                </a:solidFill>
              </a:rPr>
              <a:t> </a:t>
            </a:r>
            <a:r>
              <a:rPr lang="en-US" altLang="zh-CN" sz="1400" dirty="0">
                <a:solidFill>
                  <a:schemeClr val="accent2">
                    <a:lumMod val="40000"/>
                    <a:lumOff val="60000"/>
                  </a:schemeClr>
                </a:solidFill>
              </a:rPr>
              <a:t>KO_</a:t>
            </a:r>
            <a:r>
              <a:rPr lang="en-US" altLang="zh-CN" sz="1400" i="1" dirty="0">
                <a:solidFill>
                  <a:schemeClr val="accent2">
                    <a:lumMod val="40000"/>
                    <a:lumOff val="60000"/>
                  </a:schemeClr>
                </a:solidFill>
              </a:rPr>
              <a:t>m</a:t>
            </a:r>
            <a:r>
              <a:rPr lang="en-US" sz="1400" i="1" dirty="0">
                <a:solidFill>
                  <a:schemeClr val="accent2">
                    <a:lumMod val="40000"/>
                    <a:lumOff val="60000"/>
                  </a:schemeClr>
                </a:solidFill>
              </a:rPr>
              <a:t>gat3/4A/4B/5 </a:t>
            </a:r>
            <a:r>
              <a:rPr lang="en-US" sz="1400" i="1" dirty="0" err="1">
                <a:solidFill>
                  <a:schemeClr val="accent2">
                    <a:lumMod val="40000"/>
                    <a:lumOff val="60000"/>
                  </a:schemeClr>
                </a:solidFill>
              </a:rPr>
              <a:t>cosmc</a:t>
            </a:r>
            <a:r>
              <a:rPr lang="en-US" sz="1400" i="1" dirty="0">
                <a:solidFill>
                  <a:schemeClr val="accent2">
                    <a:lumMod val="40000"/>
                    <a:lumOff val="60000"/>
                  </a:schemeClr>
                </a:solidFill>
              </a:rPr>
              <a:t> </a:t>
            </a:r>
          </a:p>
          <a:p>
            <a:pPr marL="0" indent="0" algn="r">
              <a:lnSpc>
                <a:spcPts val="1543"/>
              </a:lnSpc>
              <a:spcBef>
                <a:spcPts val="0"/>
              </a:spcBef>
              <a:buNone/>
            </a:pPr>
            <a:r>
              <a:rPr lang="en-US" altLang="zh-CN" sz="1400" dirty="0">
                <a:solidFill>
                  <a:schemeClr val="accent2">
                    <a:lumMod val="75000"/>
                  </a:schemeClr>
                </a:solidFill>
              </a:rPr>
              <a:t>C03</a:t>
            </a:r>
            <a:r>
              <a:rPr lang="zh-CN" altLang="en-US" sz="1400" dirty="0">
                <a:solidFill>
                  <a:schemeClr val="accent2">
                    <a:lumMod val="75000"/>
                  </a:schemeClr>
                </a:solidFill>
              </a:rPr>
              <a:t> </a:t>
            </a:r>
            <a:r>
              <a:rPr lang="en-US" sz="1400" dirty="0">
                <a:solidFill>
                  <a:schemeClr val="accent2">
                    <a:lumMod val="75000"/>
                  </a:schemeClr>
                </a:solidFill>
              </a:rPr>
              <a:t>KO</a:t>
            </a:r>
            <a:r>
              <a:rPr lang="en-US" altLang="zh-CN" sz="1400" dirty="0">
                <a:solidFill>
                  <a:schemeClr val="accent2">
                    <a:lumMod val="75000"/>
                  </a:schemeClr>
                </a:solidFill>
              </a:rPr>
              <a:t>_</a:t>
            </a:r>
            <a:r>
              <a:rPr lang="en-US" sz="1400" i="1" dirty="0">
                <a:solidFill>
                  <a:schemeClr val="accent2">
                    <a:lumMod val="75000"/>
                  </a:schemeClr>
                </a:solidFill>
              </a:rPr>
              <a:t>mgat2</a:t>
            </a:r>
            <a:endParaRPr lang="en-US" sz="1400" dirty="0">
              <a:solidFill>
                <a:schemeClr val="accent2">
                  <a:lumMod val="75000"/>
                </a:schemeClr>
              </a:solidFill>
            </a:endParaRPr>
          </a:p>
          <a:p>
            <a:pPr marL="0" indent="0" algn="r">
              <a:lnSpc>
                <a:spcPts val="1543"/>
              </a:lnSpc>
              <a:spcBef>
                <a:spcPts val="0"/>
              </a:spcBef>
              <a:buNone/>
            </a:pPr>
            <a:r>
              <a:rPr lang="en-US" altLang="zh-CN" sz="1050" dirty="0">
                <a:solidFill>
                  <a:schemeClr val="accent2">
                    <a:lumMod val="75000"/>
                  </a:schemeClr>
                </a:solidFill>
              </a:rPr>
              <a:t>C04 </a:t>
            </a:r>
            <a:r>
              <a:rPr lang="en-US" sz="1050" dirty="0">
                <a:solidFill>
                  <a:schemeClr val="accent2">
                    <a:lumMod val="75000"/>
                  </a:schemeClr>
                </a:solidFill>
              </a:rPr>
              <a:t>KI</a:t>
            </a:r>
            <a:r>
              <a:rPr lang="en-US" altLang="zh-CN" sz="1050" dirty="0">
                <a:solidFill>
                  <a:schemeClr val="accent2">
                    <a:lumMod val="75000"/>
                  </a:schemeClr>
                </a:solidFill>
              </a:rPr>
              <a:t>_</a:t>
            </a:r>
            <a:r>
              <a:rPr lang="en-US" sz="1050" i="1" dirty="0">
                <a:solidFill>
                  <a:schemeClr val="accent2">
                    <a:lumMod val="75000"/>
                  </a:schemeClr>
                </a:solidFill>
              </a:rPr>
              <a:t>st6gal1</a:t>
            </a:r>
            <a:r>
              <a:rPr lang="en-US" altLang="zh-CN" sz="1050" i="1" dirty="0">
                <a:solidFill>
                  <a:schemeClr val="accent2">
                    <a:lumMod val="75000"/>
                  </a:schemeClr>
                </a:solidFill>
              </a:rPr>
              <a:t>;</a:t>
            </a:r>
            <a:r>
              <a:rPr lang="zh-CN" altLang="en-US" sz="1050" i="1" dirty="0">
                <a:solidFill>
                  <a:schemeClr val="accent2">
                    <a:lumMod val="75000"/>
                  </a:schemeClr>
                </a:solidFill>
              </a:rPr>
              <a:t> </a:t>
            </a:r>
            <a:r>
              <a:rPr lang="en-US" altLang="zh-CN" sz="1050" dirty="0">
                <a:solidFill>
                  <a:schemeClr val="accent2">
                    <a:lumMod val="75000"/>
                  </a:schemeClr>
                </a:solidFill>
              </a:rPr>
              <a:t>KO</a:t>
            </a:r>
            <a:r>
              <a:rPr lang="en-US" altLang="zh-CN" sz="1050" i="1" dirty="0">
                <a:solidFill>
                  <a:schemeClr val="accent2">
                    <a:lumMod val="75000"/>
                  </a:schemeClr>
                </a:solidFill>
              </a:rPr>
              <a:t>_</a:t>
            </a:r>
            <a:r>
              <a:rPr lang="en-US" sz="1050" i="1" dirty="0">
                <a:solidFill>
                  <a:schemeClr val="accent2">
                    <a:lumMod val="75000"/>
                  </a:schemeClr>
                </a:solidFill>
              </a:rPr>
              <a:t>mgat4A/4B/5</a:t>
            </a:r>
            <a:r>
              <a:rPr lang="en-US" altLang="zh-CN" sz="1050" i="1" dirty="0">
                <a:solidFill>
                  <a:schemeClr val="accent2">
                    <a:lumMod val="75000"/>
                  </a:schemeClr>
                </a:solidFill>
              </a:rPr>
              <a:t>_</a:t>
            </a:r>
            <a:r>
              <a:rPr lang="en-US" sz="1050" i="1" dirty="0">
                <a:solidFill>
                  <a:schemeClr val="accent2">
                    <a:lumMod val="75000"/>
                  </a:schemeClr>
                </a:solidFill>
              </a:rPr>
              <a:t>st3gal4/6 </a:t>
            </a:r>
            <a:endParaRPr lang="en-US" sz="1050" dirty="0">
              <a:solidFill>
                <a:schemeClr val="accent2">
                  <a:lumMod val="75000"/>
                </a:schemeClr>
              </a:solidFill>
            </a:endParaRPr>
          </a:p>
          <a:p>
            <a:pPr marL="0" indent="0" algn="r">
              <a:lnSpc>
                <a:spcPts val="1543"/>
              </a:lnSpc>
              <a:spcBef>
                <a:spcPts val="0"/>
              </a:spcBef>
              <a:buNone/>
            </a:pPr>
            <a:r>
              <a:rPr lang="en-US" altLang="zh-CN" sz="1050" dirty="0">
                <a:solidFill>
                  <a:schemeClr val="accent2">
                    <a:lumMod val="40000"/>
                    <a:lumOff val="60000"/>
                  </a:schemeClr>
                </a:solidFill>
              </a:rPr>
              <a:t>C05 </a:t>
            </a:r>
            <a:r>
              <a:rPr lang="en-US" sz="1050" dirty="0">
                <a:solidFill>
                  <a:schemeClr val="accent2">
                    <a:lumMod val="40000"/>
                    <a:lumOff val="60000"/>
                  </a:schemeClr>
                </a:solidFill>
              </a:rPr>
              <a:t>KI</a:t>
            </a:r>
            <a:r>
              <a:rPr lang="en-US" altLang="zh-CN" sz="1050" dirty="0">
                <a:solidFill>
                  <a:schemeClr val="accent2">
                    <a:lumMod val="40000"/>
                    <a:lumOff val="60000"/>
                  </a:schemeClr>
                </a:solidFill>
              </a:rPr>
              <a:t>_</a:t>
            </a:r>
            <a:r>
              <a:rPr lang="en-US" sz="1050" i="1" dirty="0">
                <a:solidFill>
                  <a:schemeClr val="accent2">
                    <a:lumMod val="40000"/>
                    <a:lumOff val="60000"/>
                  </a:schemeClr>
                </a:solidFill>
              </a:rPr>
              <a:t>st6gal1</a:t>
            </a:r>
            <a:r>
              <a:rPr lang="en-US" altLang="zh-CN" sz="1050" i="1" dirty="0">
                <a:solidFill>
                  <a:schemeClr val="accent2">
                    <a:lumMod val="40000"/>
                    <a:lumOff val="60000"/>
                  </a:schemeClr>
                </a:solidFill>
              </a:rPr>
              <a:t>;</a:t>
            </a:r>
            <a:r>
              <a:rPr lang="zh-CN" altLang="en-US" sz="1050" i="1" dirty="0">
                <a:solidFill>
                  <a:schemeClr val="accent2">
                    <a:lumMod val="40000"/>
                    <a:lumOff val="60000"/>
                  </a:schemeClr>
                </a:solidFill>
              </a:rPr>
              <a:t> </a:t>
            </a:r>
            <a:r>
              <a:rPr lang="en-US" altLang="zh-CN" sz="1050" dirty="0">
                <a:solidFill>
                  <a:schemeClr val="accent2">
                    <a:lumMod val="40000"/>
                    <a:lumOff val="60000"/>
                  </a:schemeClr>
                </a:solidFill>
              </a:rPr>
              <a:t>KO</a:t>
            </a:r>
            <a:r>
              <a:rPr lang="en-US" altLang="zh-CN" sz="1050" i="1" dirty="0">
                <a:solidFill>
                  <a:schemeClr val="accent2">
                    <a:lumMod val="40000"/>
                    <a:lumOff val="60000"/>
                  </a:schemeClr>
                </a:solidFill>
              </a:rPr>
              <a:t>_</a:t>
            </a:r>
            <a:r>
              <a:rPr lang="en-US" sz="1050" i="1" dirty="0">
                <a:solidFill>
                  <a:schemeClr val="accent2">
                    <a:lumMod val="40000"/>
                    <a:lumOff val="60000"/>
                  </a:schemeClr>
                </a:solidFill>
              </a:rPr>
              <a:t>mgat4A/4B/5</a:t>
            </a:r>
            <a:r>
              <a:rPr lang="en-US" altLang="zh-CN" sz="1050" i="1" dirty="0">
                <a:solidFill>
                  <a:schemeClr val="accent2">
                    <a:lumMod val="40000"/>
                    <a:lumOff val="60000"/>
                  </a:schemeClr>
                </a:solidFill>
              </a:rPr>
              <a:t>_</a:t>
            </a:r>
            <a:r>
              <a:rPr lang="en-US" sz="1050" i="1" dirty="0">
                <a:solidFill>
                  <a:schemeClr val="accent2">
                    <a:lumMod val="40000"/>
                    <a:lumOff val="60000"/>
                  </a:schemeClr>
                </a:solidFill>
              </a:rPr>
              <a:t>st3gal4/6 </a:t>
            </a:r>
            <a:endParaRPr lang="en-US" sz="1050" dirty="0">
              <a:solidFill>
                <a:schemeClr val="accent2">
                  <a:lumMod val="40000"/>
                  <a:lumOff val="60000"/>
                </a:schemeClr>
              </a:solidFill>
            </a:endParaRPr>
          </a:p>
          <a:p>
            <a:pPr marL="0" indent="0" algn="r">
              <a:lnSpc>
                <a:spcPts val="1543"/>
              </a:lnSpc>
              <a:spcBef>
                <a:spcPts val="0"/>
              </a:spcBef>
              <a:buNone/>
            </a:pPr>
            <a:r>
              <a:rPr lang="en-US" altLang="zh-CN" sz="1050" dirty="0">
                <a:solidFill>
                  <a:schemeClr val="accent2">
                    <a:lumMod val="40000"/>
                    <a:lumOff val="60000"/>
                  </a:schemeClr>
                </a:solidFill>
              </a:rPr>
              <a:t>C06</a:t>
            </a:r>
            <a:r>
              <a:rPr lang="zh-CN" altLang="en-US" sz="1050" dirty="0">
                <a:solidFill>
                  <a:schemeClr val="accent2">
                    <a:lumMod val="40000"/>
                    <a:lumOff val="60000"/>
                  </a:schemeClr>
                </a:solidFill>
              </a:rPr>
              <a:t> </a:t>
            </a:r>
            <a:r>
              <a:rPr lang="en-US" altLang="zh-CN" sz="1050" dirty="0">
                <a:solidFill>
                  <a:schemeClr val="accent2">
                    <a:lumMod val="40000"/>
                    <a:lumOff val="60000"/>
                  </a:schemeClr>
                </a:solidFill>
              </a:rPr>
              <a:t>KI_</a:t>
            </a:r>
            <a:r>
              <a:rPr lang="en-US" sz="1050" i="1" dirty="0">
                <a:solidFill>
                  <a:schemeClr val="accent2">
                    <a:lumMod val="40000"/>
                    <a:lumOff val="60000"/>
                  </a:schemeClr>
                </a:solidFill>
              </a:rPr>
              <a:t>st6Gal</a:t>
            </a:r>
            <a:r>
              <a:rPr lang="en-US" altLang="zh-CN" sz="1050" i="1" dirty="0">
                <a:solidFill>
                  <a:schemeClr val="accent2">
                    <a:lumMod val="40000"/>
                    <a:lumOff val="60000"/>
                  </a:schemeClr>
                </a:solidFill>
              </a:rPr>
              <a:t>1;</a:t>
            </a:r>
            <a:r>
              <a:rPr lang="en-US" sz="1050" i="1" dirty="0">
                <a:solidFill>
                  <a:schemeClr val="accent2">
                    <a:lumMod val="40000"/>
                    <a:lumOff val="60000"/>
                  </a:schemeClr>
                </a:solidFill>
              </a:rPr>
              <a:t> </a:t>
            </a:r>
            <a:r>
              <a:rPr lang="en-US" altLang="zh-CN" sz="1050" dirty="0">
                <a:solidFill>
                  <a:schemeClr val="accent2">
                    <a:lumMod val="40000"/>
                    <a:lumOff val="60000"/>
                  </a:schemeClr>
                </a:solidFill>
              </a:rPr>
              <a:t>KO</a:t>
            </a:r>
            <a:r>
              <a:rPr lang="en-US" altLang="zh-CN" sz="1050" i="1" dirty="0">
                <a:solidFill>
                  <a:schemeClr val="accent2">
                    <a:lumMod val="40000"/>
                    <a:lumOff val="60000"/>
                  </a:schemeClr>
                </a:solidFill>
              </a:rPr>
              <a:t>_</a:t>
            </a:r>
            <a:r>
              <a:rPr lang="en-US" sz="1050" i="1" dirty="0">
                <a:solidFill>
                  <a:schemeClr val="accent2">
                    <a:lumMod val="40000"/>
                    <a:lumOff val="60000"/>
                  </a:schemeClr>
                </a:solidFill>
              </a:rPr>
              <a:t>mgat4A/4B/5</a:t>
            </a:r>
            <a:r>
              <a:rPr lang="en-US" altLang="zh-CN" sz="1050" i="1" dirty="0">
                <a:solidFill>
                  <a:schemeClr val="accent2">
                    <a:lumMod val="40000"/>
                    <a:lumOff val="60000"/>
                  </a:schemeClr>
                </a:solidFill>
              </a:rPr>
              <a:t>_</a:t>
            </a:r>
            <a:r>
              <a:rPr lang="en-US" sz="1050" i="1" dirty="0">
                <a:solidFill>
                  <a:schemeClr val="accent2">
                    <a:lumMod val="40000"/>
                    <a:lumOff val="60000"/>
                  </a:schemeClr>
                </a:solidFill>
              </a:rPr>
              <a:t>st3gal4/6</a:t>
            </a:r>
            <a:r>
              <a:rPr lang="en-US" altLang="zh-CN" sz="1050" i="1" dirty="0">
                <a:solidFill>
                  <a:schemeClr val="accent2">
                    <a:lumMod val="40000"/>
                    <a:lumOff val="60000"/>
                  </a:schemeClr>
                </a:solidFill>
              </a:rPr>
              <a:t>_B3gnt2 </a:t>
            </a:r>
          </a:p>
          <a:p>
            <a:pPr marL="0" indent="0" algn="r">
              <a:lnSpc>
                <a:spcPts val="1543"/>
              </a:lnSpc>
              <a:spcBef>
                <a:spcPts val="0"/>
              </a:spcBef>
              <a:buNone/>
            </a:pPr>
            <a:r>
              <a:rPr lang="en-US" altLang="zh-CN" sz="1400" dirty="0">
                <a:solidFill>
                  <a:schemeClr val="accent2">
                    <a:lumMod val="75000"/>
                  </a:schemeClr>
                </a:solidFill>
              </a:rPr>
              <a:t>C07</a:t>
            </a:r>
            <a:r>
              <a:rPr lang="zh-CN" altLang="en-US" sz="1400" dirty="0">
                <a:solidFill>
                  <a:schemeClr val="accent2">
                    <a:lumMod val="75000"/>
                  </a:schemeClr>
                </a:solidFill>
              </a:rPr>
              <a:t> </a:t>
            </a:r>
            <a:r>
              <a:rPr lang="en-US" altLang="zh-CN" sz="1400" dirty="0">
                <a:solidFill>
                  <a:schemeClr val="accent2">
                    <a:lumMod val="75000"/>
                  </a:schemeClr>
                </a:solidFill>
              </a:rPr>
              <a:t>KO_</a:t>
            </a:r>
            <a:r>
              <a:rPr lang="en-US" sz="1400" i="1" dirty="0">
                <a:solidFill>
                  <a:schemeClr val="accent2">
                    <a:lumMod val="75000"/>
                  </a:schemeClr>
                </a:solidFill>
              </a:rPr>
              <a:t>B3gnt2</a:t>
            </a:r>
            <a:r>
              <a:rPr lang="en-US" altLang="zh-CN" sz="1400" i="1" dirty="0">
                <a:solidFill>
                  <a:schemeClr val="accent2">
                    <a:lumMod val="75000"/>
                  </a:schemeClr>
                </a:solidFill>
              </a:rPr>
              <a:t>_</a:t>
            </a:r>
            <a:r>
              <a:rPr lang="en-US" sz="1400" i="1" dirty="0">
                <a:solidFill>
                  <a:schemeClr val="accent2">
                    <a:lumMod val="75000"/>
                  </a:schemeClr>
                </a:solidFill>
              </a:rPr>
              <a:t>mgat4A/4B/5 </a:t>
            </a:r>
          </a:p>
          <a:p>
            <a:pPr marL="0" indent="0" algn="r">
              <a:lnSpc>
                <a:spcPts val="1543"/>
              </a:lnSpc>
              <a:spcBef>
                <a:spcPts val="0"/>
              </a:spcBef>
              <a:buNone/>
            </a:pPr>
            <a:r>
              <a:rPr lang="en-US" altLang="zh-CN" sz="1400" dirty="0">
                <a:solidFill>
                  <a:schemeClr val="accent2">
                    <a:lumMod val="75000"/>
                  </a:schemeClr>
                </a:solidFill>
              </a:rPr>
              <a:t>CO8</a:t>
            </a:r>
            <a:r>
              <a:rPr lang="zh-CN" altLang="en-US" sz="1400" dirty="0">
                <a:solidFill>
                  <a:schemeClr val="accent2">
                    <a:lumMod val="75000"/>
                  </a:schemeClr>
                </a:solidFill>
              </a:rPr>
              <a:t> </a:t>
            </a:r>
            <a:r>
              <a:rPr lang="en-US" altLang="zh-CN" sz="1400" dirty="0">
                <a:solidFill>
                  <a:schemeClr val="accent2">
                    <a:lumMod val="75000"/>
                  </a:schemeClr>
                </a:solidFill>
              </a:rPr>
              <a:t>KO_</a:t>
            </a:r>
            <a:r>
              <a:rPr lang="en-US" sz="1400" i="1" dirty="0">
                <a:solidFill>
                  <a:schemeClr val="accent2">
                    <a:lumMod val="75000"/>
                  </a:schemeClr>
                </a:solidFill>
              </a:rPr>
              <a:t>mgat4A/4B/5</a:t>
            </a:r>
          </a:p>
          <a:p>
            <a:pPr marL="0" indent="0" algn="r">
              <a:lnSpc>
                <a:spcPts val="1543"/>
              </a:lnSpc>
              <a:spcBef>
                <a:spcPts val="0"/>
              </a:spcBef>
              <a:buNone/>
            </a:pPr>
            <a:r>
              <a:rPr lang="en-US" altLang="zh-CN" sz="1400" dirty="0">
                <a:solidFill>
                  <a:schemeClr val="accent4">
                    <a:lumMod val="75000"/>
                  </a:schemeClr>
                </a:solidFill>
              </a:rPr>
              <a:t>C09 KO_</a:t>
            </a:r>
            <a:r>
              <a:rPr lang="en-US" sz="1400" i="1" dirty="0">
                <a:solidFill>
                  <a:schemeClr val="accent4">
                    <a:lumMod val="75000"/>
                  </a:schemeClr>
                </a:solidFill>
              </a:rPr>
              <a:t>mgat4</a:t>
            </a:r>
            <a:r>
              <a:rPr lang="en-US" altLang="zh-CN" sz="1400" i="1" dirty="0">
                <a:solidFill>
                  <a:schemeClr val="accent4">
                    <a:lumMod val="75000"/>
                  </a:schemeClr>
                </a:solidFill>
              </a:rPr>
              <a:t>A</a:t>
            </a:r>
            <a:r>
              <a:rPr lang="en-US" sz="1400" i="1" dirty="0">
                <a:solidFill>
                  <a:schemeClr val="accent4">
                    <a:lumMod val="75000"/>
                  </a:schemeClr>
                </a:solidFill>
              </a:rPr>
              <a:t>/4</a:t>
            </a:r>
            <a:r>
              <a:rPr lang="en-US" altLang="zh-CN" sz="1400" i="1" dirty="0">
                <a:solidFill>
                  <a:schemeClr val="accent4">
                    <a:lumMod val="75000"/>
                  </a:schemeClr>
                </a:solidFill>
              </a:rPr>
              <a:t>B</a:t>
            </a:r>
            <a:r>
              <a:rPr lang="en-US" sz="1400" i="1" dirty="0">
                <a:solidFill>
                  <a:schemeClr val="accent4">
                    <a:lumMod val="75000"/>
                  </a:schemeClr>
                </a:solidFill>
              </a:rPr>
              <a:t>/5</a:t>
            </a:r>
            <a:r>
              <a:rPr lang="en-US" altLang="zh-CN" sz="1400" i="1" dirty="0">
                <a:solidFill>
                  <a:schemeClr val="accent4">
                    <a:lumMod val="75000"/>
                  </a:schemeClr>
                </a:solidFill>
              </a:rPr>
              <a:t>_st</a:t>
            </a:r>
            <a:r>
              <a:rPr lang="en-US" sz="1400" i="1" dirty="0">
                <a:solidFill>
                  <a:schemeClr val="accent4">
                    <a:lumMod val="75000"/>
                  </a:schemeClr>
                </a:solidFill>
              </a:rPr>
              <a:t>3</a:t>
            </a:r>
            <a:r>
              <a:rPr lang="en-US" altLang="zh-CN" sz="1400" i="1" dirty="0">
                <a:solidFill>
                  <a:schemeClr val="accent4">
                    <a:lumMod val="75000"/>
                  </a:schemeClr>
                </a:solidFill>
              </a:rPr>
              <a:t>g</a:t>
            </a:r>
            <a:r>
              <a:rPr lang="en-US" sz="1400" i="1" dirty="0">
                <a:solidFill>
                  <a:schemeClr val="accent4">
                    <a:lumMod val="75000"/>
                  </a:schemeClr>
                </a:solidFill>
              </a:rPr>
              <a:t>al4</a:t>
            </a:r>
            <a:r>
              <a:rPr lang="en-US" altLang="zh-CN" sz="1400" i="1" dirty="0">
                <a:solidFill>
                  <a:schemeClr val="accent4">
                    <a:lumMod val="75000"/>
                  </a:schemeClr>
                </a:solidFill>
              </a:rPr>
              <a:t>/6</a:t>
            </a:r>
            <a:endParaRPr lang="en-US" sz="1400" dirty="0">
              <a:solidFill>
                <a:schemeClr val="accent4">
                  <a:lumMod val="75000"/>
                </a:schemeClr>
              </a:solidFill>
            </a:endParaRPr>
          </a:p>
          <a:p>
            <a:pPr marL="0" indent="0" algn="r">
              <a:lnSpc>
                <a:spcPts val="1543"/>
              </a:lnSpc>
              <a:spcBef>
                <a:spcPts val="0"/>
              </a:spcBef>
              <a:buNone/>
            </a:pPr>
            <a:r>
              <a:rPr lang="en-US" altLang="zh-CN" sz="1400" dirty="0">
                <a:solidFill>
                  <a:schemeClr val="accent4">
                    <a:lumMod val="40000"/>
                    <a:lumOff val="60000"/>
                  </a:schemeClr>
                </a:solidFill>
              </a:rPr>
              <a:t>C10</a:t>
            </a:r>
            <a:r>
              <a:rPr lang="zh-CN" altLang="en-US" sz="1400" dirty="0">
                <a:solidFill>
                  <a:schemeClr val="accent4">
                    <a:lumMod val="40000"/>
                    <a:lumOff val="60000"/>
                  </a:schemeClr>
                </a:solidFill>
              </a:rPr>
              <a:t> </a:t>
            </a:r>
            <a:r>
              <a:rPr lang="en-US" altLang="zh-CN" sz="1400" dirty="0">
                <a:solidFill>
                  <a:schemeClr val="accent4">
                    <a:lumMod val="40000"/>
                    <a:lumOff val="60000"/>
                  </a:schemeClr>
                </a:solidFill>
              </a:rPr>
              <a:t>KO_</a:t>
            </a:r>
            <a:r>
              <a:rPr lang="en-US" sz="1400" i="1" dirty="0">
                <a:solidFill>
                  <a:schemeClr val="accent4">
                    <a:lumMod val="40000"/>
                    <a:lumOff val="60000"/>
                  </a:schemeClr>
                </a:solidFill>
              </a:rPr>
              <a:t>mgat4A/4B/5</a:t>
            </a:r>
            <a:r>
              <a:rPr lang="en-US" altLang="zh-CN" sz="1400" i="1" dirty="0">
                <a:solidFill>
                  <a:schemeClr val="accent4">
                    <a:lumMod val="40000"/>
                    <a:lumOff val="60000"/>
                  </a:schemeClr>
                </a:solidFill>
              </a:rPr>
              <a:t>_</a:t>
            </a:r>
            <a:r>
              <a:rPr lang="en-US" sz="1400" i="1" dirty="0">
                <a:solidFill>
                  <a:schemeClr val="accent4">
                    <a:lumMod val="40000"/>
                    <a:lumOff val="60000"/>
                  </a:schemeClr>
                </a:solidFill>
              </a:rPr>
              <a:t>st3gal4</a:t>
            </a:r>
            <a:r>
              <a:rPr lang="en-US" altLang="zh-CN" sz="1400" i="1" dirty="0">
                <a:solidFill>
                  <a:schemeClr val="accent4">
                    <a:lumMod val="40000"/>
                    <a:lumOff val="60000"/>
                  </a:schemeClr>
                </a:solidFill>
              </a:rPr>
              <a:t>/6</a:t>
            </a:r>
            <a:endParaRPr lang="en-US" sz="1400" dirty="0">
              <a:solidFill>
                <a:schemeClr val="accent4">
                  <a:lumMod val="40000"/>
                  <a:lumOff val="60000"/>
                </a:schemeClr>
              </a:solidFill>
            </a:endParaRPr>
          </a:p>
          <a:p>
            <a:pPr marL="0" indent="0" algn="r">
              <a:lnSpc>
                <a:spcPts val="1543"/>
              </a:lnSpc>
              <a:spcBef>
                <a:spcPts val="0"/>
              </a:spcBef>
              <a:buNone/>
            </a:pPr>
            <a:r>
              <a:rPr lang="en-US" altLang="zh-CN" sz="1200" dirty="0">
                <a:solidFill>
                  <a:schemeClr val="accent4">
                    <a:lumMod val="40000"/>
                    <a:lumOff val="60000"/>
                  </a:schemeClr>
                </a:solidFill>
              </a:rPr>
              <a:t>C11</a:t>
            </a:r>
            <a:r>
              <a:rPr lang="zh-CN" altLang="en-US" sz="1200" i="1" dirty="0">
                <a:solidFill>
                  <a:schemeClr val="accent4">
                    <a:lumMod val="40000"/>
                    <a:lumOff val="60000"/>
                  </a:schemeClr>
                </a:solidFill>
              </a:rPr>
              <a:t> </a:t>
            </a:r>
            <a:r>
              <a:rPr lang="en-US" sz="1200" dirty="0">
                <a:solidFill>
                  <a:schemeClr val="accent4">
                    <a:lumMod val="40000"/>
                    <a:lumOff val="60000"/>
                  </a:schemeClr>
                </a:solidFill>
              </a:rPr>
              <a:t>KO</a:t>
            </a:r>
            <a:r>
              <a:rPr lang="en-US" altLang="zh-CN" sz="1200" dirty="0">
                <a:solidFill>
                  <a:schemeClr val="accent4">
                    <a:lumMod val="40000"/>
                    <a:lumOff val="60000"/>
                  </a:schemeClr>
                </a:solidFill>
              </a:rPr>
              <a:t>_</a:t>
            </a:r>
            <a:r>
              <a:rPr lang="en-US" sz="1200" i="1" dirty="0">
                <a:solidFill>
                  <a:schemeClr val="accent4">
                    <a:lumMod val="40000"/>
                    <a:lumOff val="60000"/>
                  </a:schemeClr>
                </a:solidFill>
              </a:rPr>
              <a:t>B3gnt2</a:t>
            </a:r>
            <a:r>
              <a:rPr lang="en-US" altLang="zh-CN" sz="1200" i="1" dirty="0">
                <a:solidFill>
                  <a:schemeClr val="accent4">
                    <a:lumMod val="40000"/>
                    <a:lumOff val="60000"/>
                  </a:schemeClr>
                </a:solidFill>
              </a:rPr>
              <a:t>_</a:t>
            </a:r>
            <a:r>
              <a:rPr lang="en-US" sz="1200" i="1" dirty="0">
                <a:solidFill>
                  <a:schemeClr val="accent4">
                    <a:lumMod val="40000"/>
                    <a:lumOff val="60000"/>
                  </a:schemeClr>
                </a:solidFill>
              </a:rPr>
              <a:t>mgat4A/4B/5</a:t>
            </a:r>
            <a:r>
              <a:rPr lang="en-US" altLang="zh-CN" sz="1200" i="1" dirty="0">
                <a:solidFill>
                  <a:schemeClr val="accent4">
                    <a:lumMod val="40000"/>
                    <a:lumOff val="60000"/>
                  </a:schemeClr>
                </a:solidFill>
              </a:rPr>
              <a:t>_</a:t>
            </a:r>
            <a:r>
              <a:rPr lang="en-US" sz="1200" i="1" dirty="0">
                <a:solidFill>
                  <a:schemeClr val="accent4">
                    <a:lumMod val="40000"/>
                    <a:lumOff val="60000"/>
                  </a:schemeClr>
                </a:solidFill>
              </a:rPr>
              <a:t>st3gal</a:t>
            </a:r>
            <a:r>
              <a:rPr lang="en-US" altLang="zh-CN" sz="1200" i="1" dirty="0">
                <a:solidFill>
                  <a:schemeClr val="accent4">
                    <a:lumMod val="40000"/>
                    <a:lumOff val="60000"/>
                  </a:schemeClr>
                </a:solidFill>
              </a:rPr>
              <a:t>t</a:t>
            </a:r>
            <a:r>
              <a:rPr lang="en-US" sz="1200" i="1" dirty="0">
                <a:solidFill>
                  <a:schemeClr val="accent4">
                    <a:lumMod val="40000"/>
                    <a:lumOff val="60000"/>
                  </a:schemeClr>
                </a:solidFill>
              </a:rPr>
              <a:t>4/6</a:t>
            </a:r>
          </a:p>
          <a:p>
            <a:pPr marL="0" indent="0" algn="r">
              <a:lnSpc>
                <a:spcPts val="1543"/>
              </a:lnSpc>
              <a:spcBef>
                <a:spcPts val="0"/>
              </a:spcBef>
              <a:buNone/>
            </a:pPr>
            <a:r>
              <a:rPr lang="en-US" altLang="zh-CN" sz="1200" dirty="0">
                <a:solidFill>
                  <a:schemeClr val="accent4">
                    <a:lumMod val="40000"/>
                    <a:lumOff val="60000"/>
                  </a:schemeClr>
                </a:solidFill>
              </a:rPr>
              <a:t>C12</a:t>
            </a:r>
            <a:r>
              <a:rPr lang="zh-CN" altLang="en-US" sz="1200" dirty="0">
                <a:solidFill>
                  <a:schemeClr val="accent4">
                    <a:lumMod val="40000"/>
                    <a:lumOff val="60000"/>
                  </a:schemeClr>
                </a:solidFill>
              </a:rPr>
              <a:t> </a:t>
            </a:r>
            <a:r>
              <a:rPr lang="en-US" altLang="zh-CN" sz="1200" dirty="0">
                <a:solidFill>
                  <a:schemeClr val="accent4">
                    <a:lumMod val="40000"/>
                    <a:lumOff val="60000"/>
                  </a:schemeClr>
                </a:solidFill>
              </a:rPr>
              <a:t>KO_</a:t>
            </a:r>
            <a:r>
              <a:rPr lang="en-US" sz="1200" i="1" dirty="0">
                <a:solidFill>
                  <a:schemeClr val="accent4">
                    <a:lumMod val="40000"/>
                    <a:lumOff val="60000"/>
                  </a:schemeClr>
                </a:solidFill>
              </a:rPr>
              <a:t>B3gnt2</a:t>
            </a:r>
            <a:r>
              <a:rPr lang="en-US" altLang="zh-CN" sz="1200" i="1" dirty="0">
                <a:solidFill>
                  <a:schemeClr val="accent4">
                    <a:lumMod val="40000"/>
                    <a:lumOff val="60000"/>
                  </a:schemeClr>
                </a:solidFill>
              </a:rPr>
              <a:t>_</a:t>
            </a:r>
            <a:r>
              <a:rPr lang="en-US" sz="1200" i="1" dirty="0">
                <a:solidFill>
                  <a:schemeClr val="accent4">
                    <a:lumMod val="40000"/>
                    <a:lumOff val="60000"/>
                  </a:schemeClr>
                </a:solidFill>
              </a:rPr>
              <a:t>mgat4A/4B/5</a:t>
            </a:r>
            <a:r>
              <a:rPr lang="en-US" altLang="zh-CN" sz="1200" i="1" dirty="0">
                <a:solidFill>
                  <a:schemeClr val="accent4">
                    <a:lumMod val="40000"/>
                    <a:lumOff val="60000"/>
                  </a:schemeClr>
                </a:solidFill>
              </a:rPr>
              <a:t>_</a:t>
            </a:r>
            <a:r>
              <a:rPr lang="en-US" sz="1200" i="1" dirty="0">
                <a:solidFill>
                  <a:schemeClr val="accent4">
                    <a:lumMod val="40000"/>
                    <a:lumOff val="60000"/>
                  </a:schemeClr>
                </a:solidFill>
              </a:rPr>
              <a:t>st3galt4/6</a:t>
            </a:r>
            <a:endParaRPr lang="en-US" sz="1200" dirty="0">
              <a:solidFill>
                <a:schemeClr val="accent4">
                  <a:lumMod val="40000"/>
                  <a:lumOff val="60000"/>
                </a:schemeClr>
              </a:solidFill>
            </a:endParaRPr>
          </a:p>
          <a:p>
            <a:pPr marL="0" indent="0" algn="r">
              <a:lnSpc>
                <a:spcPts val="1543"/>
              </a:lnSpc>
              <a:spcBef>
                <a:spcPts val="0"/>
              </a:spcBef>
              <a:buNone/>
            </a:pPr>
            <a:r>
              <a:rPr lang="en-US" altLang="zh-CN" sz="1400" dirty="0">
                <a:solidFill>
                  <a:schemeClr val="accent6">
                    <a:lumMod val="40000"/>
                    <a:lumOff val="60000"/>
                  </a:schemeClr>
                </a:solidFill>
              </a:rPr>
              <a:t>C20</a:t>
            </a:r>
            <a:r>
              <a:rPr lang="zh-CN" altLang="en-US" sz="1400" dirty="0">
                <a:solidFill>
                  <a:schemeClr val="accent6">
                    <a:lumMod val="40000"/>
                    <a:lumOff val="60000"/>
                  </a:schemeClr>
                </a:solidFill>
              </a:rPr>
              <a:t> </a:t>
            </a:r>
            <a:r>
              <a:rPr lang="en-US" altLang="zh-CN" sz="1400" dirty="0">
                <a:solidFill>
                  <a:schemeClr val="accent6">
                    <a:lumMod val="40000"/>
                    <a:lumOff val="60000"/>
                  </a:schemeClr>
                </a:solidFill>
              </a:rPr>
              <a:t>KO_</a:t>
            </a:r>
            <a:r>
              <a:rPr lang="en-US" sz="1400" i="1" dirty="0">
                <a:solidFill>
                  <a:schemeClr val="accent6">
                    <a:lumMod val="40000"/>
                    <a:lumOff val="60000"/>
                  </a:schemeClr>
                </a:solidFill>
              </a:rPr>
              <a:t>mgat3/4A/5 </a:t>
            </a:r>
            <a:r>
              <a:rPr lang="en-US" sz="1400" i="1" dirty="0" err="1">
                <a:solidFill>
                  <a:schemeClr val="accent6">
                    <a:lumMod val="40000"/>
                    <a:lumOff val="60000"/>
                  </a:schemeClr>
                </a:solidFill>
              </a:rPr>
              <a:t>cosmc</a:t>
            </a:r>
            <a:endParaRPr lang="en-US" sz="1400" dirty="0">
              <a:solidFill>
                <a:schemeClr val="accent6">
                  <a:lumMod val="40000"/>
                  <a:lumOff val="60000"/>
                </a:schemeClr>
              </a:solidFill>
            </a:endParaRPr>
          </a:p>
          <a:p>
            <a:pPr marL="0" indent="0" algn="r">
              <a:lnSpc>
                <a:spcPts val="1543"/>
              </a:lnSpc>
              <a:spcBef>
                <a:spcPts val="0"/>
              </a:spcBef>
              <a:buNone/>
            </a:pPr>
            <a:r>
              <a:rPr lang="en-US" altLang="zh-CN" sz="1400" dirty="0">
                <a:solidFill>
                  <a:schemeClr val="accent6">
                    <a:lumMod val="75000"/>
                  </a:schemeClr>
                </a:solidFill>
              </a:rPr>
              <a:t>C21</a:t>
            </a:r>
            <a:r>
              <a:rPr lang="zh-CN" altLang="en-US" sz="1400" dirty="0">
                <a:solidFill>
                  <a:schemeClr val="accent6">
                    <a:lumMod val="75000"/>
                  </a:schemeClr>
                </a:solidFill>
              </a:rPr>
              <a:t> </a:t>
            </a:r>
            <a:r>
              <a:rPr lang="en-US" altLang="zh-CN" sz="1400" dirty="0" err="1">
                <a:solidFill>
                  <a:schemeClr val="accent6">
                    <a:lumMod val="75000"/>
                  </a:schemeClr>
                </a:solidFill>
              </a:rPr>
              <a:t>KO_</a:t>
            </a:r>
            <a:r>
              <a:rPr lang="en-US" sz="1400" i="1" dirty="0" err="1">
                <a:solidFill>
                  <a:schemeClr val="accent6">
                    <a:lumMod val="75000"/>
                  </a:schemeClr>
                </a:solidFill>
              </a:rPr>
              <a:t>mgat</a:t>
            </a:r>
            <a:r>
              <a:rPr lang="en-US" sz="1400" i="1" dirty="0">
                <a:solidFill>
                  <a:schemeClr val="accent6">
                    <a:lumMod val="75000"/>
                  </a:schemeClr>
                </a:solidFill>
              </a:rPr>
              <a:t> 5 </a:t>
            </a:r>
            <a:r>
              <a:rPr lang="en-US" sz="1400" dirty="0">
                <a:solidFill>
                  <a:schemeClr val="accent6">
                    <a:lumMod val="75000"/>
                  </a:schemeClr>
                </a:solidFill>
              </a:rPr>
              <a:t>KO </a:t>
            </a:r>
          </a:p>
          <a:p>
            <a:pPr marL="0" indent="0" algn="r">
              <a:lnSpc>
                <a:spcPts val="1543"/>
              </a:lnSpc>
              <a:spcBef>
                <a:spcPts val="0"/>
              </a:spcBef>
              <a:buNone/>
            </a:pPr>
            <a:r>
              <a:rPr lang="en-US" altLang="zh-CN" sz="1200" dirty="0">
                <a:solidFill>
                  <a:schemeClr val="accent6">
                    <a:lumMod val="40000"/>
                    <a:lumOff val="60000"/>
                  </a:schemeClr>
                </a:solidFill>
              </a:rPr>
              <a:t>C22</a:t>
            </a:r>
            <a:r>
              <a:rPr lang="zh-CN" altLang="en-US" sz="1200" dirty="0">
                <a:solidFill>
                  <a:schemeClr val="accent6">
                    <a:lumMod val="40000"/>
                    <a:lumOff val="60000"/>
                  </a:schemeClr>
                </a:solidFill>
              </a:rPr>
              <a:t> </a:t>
            </a:r>
            <a:r>
              <a:rPr lang="en-US" altLang="zh-CN" sz="1200" dirty="0">
                <a:solidFill>
                  <a:schemeClr val="accent6">
                    <a:lumMod val="40000"/>
                    <a:lumOff val="60000"/>
                  </a:schemeClr>
                </a:solidFill>
              </a:rPr>
              <a:t>KO</a:t>
            </a:r>
            <a:r>
              <a:rPr lang="en-US" altLang="zh-CN" sz="1200" i="1" dirty="0">
                <a:solidFill>
                  <a:schemeClr val="accent6">
                    <a:lumMod val="40000"/>
                    <a:lumOff val="60000"/>
                  </a:schemeClr>
                </a:solidFill>
              </a:rPr>
              <a:t>_</a:t>
            </a:r>
            <a:r>
              <a:rPr lang="en-US" sz="1200" i="1" dirty="0">
                <a:solidFill>
                  <a:schemeClr val="accent6">
                    <a:lumMod val="40000"/>
                    <a:lumOff val="60000"/>
                  </a:schemeClr>
                </a:solidFill>
              </a:rPr>
              <a:t>mgat4A/4B/5</a:t>
            </a:r>
            <a:r>
              <a:rPr lang="en-US" altLang="zh-CN" sz="1200" i="1" dirty="0">
                <a:solidFill>
                  <a:schemeClr val="accent6">
                    <a:lumMod val="40000"/>
                    <a:lumOff val="60000"/>
                  </a:schemeClr>
                </a:solidFill>
              </a:rPr>
              <a:t>_</a:t>
            </a:r>
            <a:r>
              <a:rPr lang="en-US" sz="1200" i="1" dirty="0">
                <a:solidFill>
                  <a:schemeClr val="accent6">
                    <a:lumMod val="40000"/>
                    <a:lumOff val="60000"/>
                  </a:schemeClr>
                </a:solidFill>
              </a:rPr>
              <a:t>st3gal4/6</a:t>
            </a:r>
            <a:r>
              <a:rPr lang="en-US" altLang="zh-CN" sz="1200" i="1" dirty="0">
                <a:solidFill>
                  <a:schemeClr val="accent6">
                    <a:lumMod val="40000"/>
                    <a:lumOff val="60000"/>
                  </a:schemeClr>
                </a:solidFill>
              </a:rPr>
              <a:t>_</a:t>
            </a:r>
            <a:r>
              <a:rPr lang="en-US" sz="1200" i="1" dirty="0">
                <a:solidFill>
                  <a:schemeClr val="accent6">
                    <a:lumMod val="40000"/>
                    <a:lumOff val="60000"/>
                  </a:schemeClr>
                </a:solidFill>
              </a:rPr>
              <a:t>cos</a:t>
            </a:r>
            <a:r>
              <a:rPr lang="en-US" altLang="zh-CN" sz="1200" i="1" dirty="0">
                <a:solidFill>
                  <a:schemeClr val="accent6">
                    <a:lumMod val="40000"/>
                    <a:lumOff val="60000"/>
                  </a:schemeClr>
                </a:solidFill>
              </a:rPr>
              <a:t>mc</a:t>
            </a:r>
            <a:endParaRPr lang="en-US" sz="1200" dirty="0">
              <a:solidFill>
                <a:schemeClr val="accent6">
                  <a:lumMod val="40000"/>
                  <a:lumOff val="60000"/>
                </a:schemeClr>
              </a:solidFill>
            </a:endParaRPr>
          </a:p>
          <a:p>
            <a:pPr marL="0" indent="0" algn="r">
              <a:lnSpc>
                <a:spcPts val="1543"/>
              </a:lnSpc>
              <a:spcBef>
                <a:spcPts val="0"/>
              </a:spcBef>
              <a:buNone/>
            </a:pPr>
            <a:r>
              <a:rPr lang="en-US" altLang="zh-CN" sz="1400" dirty="0">
                <a:solidFill>
                  <a:schemeClr val="accent6">
                    <a:lumMod val="75000"/>
                  </a:schemeClr>
                </a:solidFill>
              </a:rPr>
              <a:t>C23</a:t>
            </a:r>
            <a:r>
              <a:rPr lang="zh-CN" altLang="en-US" sz="1400" dirty="0">
                <a:solidFill>
                  <a:schemeClr val="accent6">
                    <a:lumMod val="75000"/>
                  </a:schemeClr>
                </a:solidFill>
              </a:rPr>
              <a:t> </a:t>
            </a:r>
            <a:r>
              <a:rPr lang="en-US" altLang="zh-CN" sz="1400" dirty="0">
                <a:solidFill>
                  <a:schemeClr val="accent6">
                    <a:lumMod val="75000"/>
                  </a:schemeClr>
                </a:solidFill>
              </a:rPr>
              <a:t>KO_</a:t>
            </a:r>
            <a:r>
              <a:rPr lang="en-US" sz="1400" i="1" dirty="0">
                <a:solidFill>
                  <a:schemeClr val="accent6">
                    <a:lumMod val="75000"/>
                  </a:schemeClr>
                </a:solidFill>
              </a:rPr>
              <a:t>mgat4A/4B</a:t>
            </a:r>
            <a:endParaRPr lang="en-US" sz="1400" dirty="0">
              <a:solidFill>
                <a:schemeClr val="accent6">
                  <a:lumMod val="75000"/>
                </a:schemeClr>
              </a:solidFill>
            </a:endParaRPr>
          </a:p>
          <a:p>
            <a:pPr marL="0" indent="0" algn="r">
              <a:lnSpc>
                <a:spcPts val="1543"/>
              </a:lnSpc>
              <a:spcBef>
                <a:spcPts val="0"/>
              </a:spcBef>
              <a:buNone/>
            </a:pPr>
            <a:r>
              <a:rPr lang="en-US" altLang="zh-CN" sz="1400" dirty="0">
                <a:solidFill>
                  <a:schemeClr val="accent6">
                    <a:lumMod val="75000"/>
                  </a:schemeClr>
                </a:solidFill>
              </a:rPr>
              <a:t>C24</a:t>
            </a:r>
            <a:r>
              <a:rPr lang="zh-CN" altLang="en-US" sz="1400" dirty="0">
                <a:solidFill>
                  <a:schemeClr val="accent6">
                    <a:lumMod val="75000"/>
                  </a:schemeClr>
                </a:solidFill>
              </a:rPr>
              <a:t> </a:t>
            </a:r>
            <a:r>
              <a:rPr lang="en-US" altLang="zh-CN" sz="1400" dirty="0">
                <a:solidFill>
                  <a:schemeClr val="accent6">
                    <a:lumMod val="75000"/>
                  </a:schemeClr>
                </a:solidFill>
              </a:rPr>
              <a:t>KO_</a:t>
            </a:r>
            <a:r>
              <a:rPr lang="en-US" sz="1400" i="1" dirty="0">
                <a:solidFill>
                  <a:schemeClr val="accent6">
                    <a:lumMod val="75000"/>
                  </a:schemeClr>
                </a:solidFill>
              </a:rPr>
              <a:t>mgat4B</a:t>
            </a:r>
          </a:p>
          <a:p>
            <a:pPr marL="0" indent="0" algn="r">
              <a:lnSpc>
                <a:spcPts val="1543"/>
              </a:lnSpc>
              <a:spcBef>
                <a:spcPts val="0"/>
              </a:spcBef>
              <a:buNone/>
            </a:pPr>
            <a:r>
              <a:rPr lang="en-US" altLang="zh-CN" sz="1400" dirty="0">
                <a:solidFill>
                  <a:srgbClr val="FF0000"/>
                </a:solidFill>
              </a:rPr>
              <a:t>C18</a:t>
            </a:r>
            <a:r>
              <a:rPr lang="zh-CN" altLang="en-US" sz="1400" dirty="0">
                <a:solidFill>
                  <a:srgbClr val="FF0000"/>
                </a:solidFill>
              </a:rPr>
              <a:t> </a:t>
            </a:r>
            <a:r>
              <a:rPr lang="en-US" altLang="zh-CN" sz="1400" dirty="0">
                <a:solidFill>
                  <a:srgbClr val="FF0000"/>
                </a:solidFill>
              </a:rPr>
              <a:t>KO_</a:t>
            </a:r>
            <a:r>
              <a:rPr lang="en-US" altLang="zh-CN" sz="1400" i="1" dirty="0">
                <a:solidFill>
                  <a:srgbClr val="FF0000"/>
                </a:solidFill>
              </a:rPr>
              <a:t>st3gal4/6</a:t>
            </a:r>
            <a:endParaRPr lang="en-US" altLang="zh-CN" sz="1400" dirty="0">
              <a:solidFill>
                <a:srgbClr val="FF0000"/>
              </a:solidFill>
            </a:endParaRPr>
          </a:p>
          <a:p>
            <a:pPr marL="0" indent="0" algn="r">
              <a:lnSpc>
                <a:spcPts val="1543"/>
              </a:lnSpc>
              <a:spcBef>
                <a:spcPts val="0"/>
              </a:spcBef>
              <a:buNone/>
            </a:pPr>
            <a:r>
              <a:rPr lang="en-US" altLang="zh-CN" sz="1400" dirty="0">
                <a:solidFill>
                  <a:srgbClr val="FF7E79"/>
                </a:solidFill>
              </a:rPr>
              <a:t>C19</a:t>
            </a:r>
            <a:r>
              <a:rPr lang="zh-CN" altLang="en-US" sz="1400" dirty="0">
                <a:solidFill>
                  <a:srgbClr val="FF7E79"/>
                </a:solidFill>
              </a:rPr>
              <a:t> </a:t>
            </a:r>
            <a:r>
              <a:rPr lang="en-US" altLang="zh-CN" sz="1400" dirty="0">
                <a:solidFill>
                  <a:srgbClr val="FF7E79"/>
                </a:solidFill>
              </a:rPr>
              <a:t>KO_</a:t>
            </a:r>
            <a:r>
              <a:rPr lang="en-US" altLang="zh-CN" sz="1400" i="1" dirty="0">
                <a:solidFill>
                  <a:srgbClr val="FF7E79"/>
                </a:solidFill>
              </a:rPr>
              <a:t>st3gal4/6</a:t>
            </a:r>
            <a:endParaRPr lang="en-US" sz="1400" i="1" dirty="0">
              <a:solidFill>
                <a:schemeClr val="accent6">
                  <a:lumMod val="75000"/>
                </a:schemeClr>
              </a:solidFill>
            </a:endParaRPr>
          </a:p>
          <a:p>
            <a:pPr marL="0" indent="0" algn="r">
              <a:lnSpc>
                <a:spcPts val="1543"/>
              </a:lnSpc>
              <a:spcBef>
                <a:spcPts val="0"/>
              </a:spcBef>
              <a:buNone/>
            </a:pPr>
            <a:r>
              <a:rPr lang="en-US" altLang="zh-CN" sz="1400" dirty="0">
                <a:solidFill>
                  <a:srgbClr val="7030A0"/>
                </a:solidFill>
              </a:rPr>
              <a:t>C13</a:t>
            </a:r>
            <a:r>
              <a:rPr lang="zh-CN" altLang="en-US" sz="1400" dirty="0">
                <a:solidFill>
                  <a:srgbClr val="7030A0"/>
                </a:solidFill>
              </a:rPr>
              <a:t> </a:t>
            </a:r>
            <a:r>
              <a:rPr lang="en-US" altLang="zh-CN" sz="1400" dirty="0">
                <a:solidFill>
                  <a:srgbClr val="7030A0"/>
                </a:solidFill>
              </a:rPr>
              <a:t>KO_</a:t>
            </a:r>
            <a:r>
              <a:rPr lang="en-US" altLang="zh-CN" sz="1400" i="1" dirty="0">
                <a:solidFill>
                  <a:srgbClr val="7030A0"/>
                </a:solidFill>
              </a:rPr>
              <a:t>fut8</a:t>
            </a:r>
            <a:endParaRPr lang="en-US" altLang="zh-CN" sz="1400" dirty="0">
              <a:solidFill>
                <a:srgbClr val="7030A0"/>
              </a:solidFill>
            </a:endParaRPr>
          </a:p>
          <a:p>
            <a:pPr marL="0" indent="0" algn="r">
              <a:lnSpc>
                <a:spcPts val="1543"/>
              </a:lnSpc>
              <a:spcBef>
                <a:spcPts val="0"/>
              </a:spcBef>
              <a:buNone/>
            </a:pPr>
            <a:r>
              <a:rPr lang="en-US" altLang="zh-CN" sz="1400" dirty="0">
                <a:solidFill>
                  <a:srgbClr val="7030A0"/>
                </a:solidFill>
              </a:rPr>
              <a:t>C14</a:t>
            </a:r>
            <a:r>
              <a:rPr lang="zh-CN" altLang="en-US" sz="1400" dirty="0">
                <a:solidFill>
                  <a:srgbClr val="7030A0"/>
                </a:solidFill>
              </a:rPr>
              <a:t> </a:t>
            </a:r>
            <a:r>
              <a:rPr lang="en-US" altLang="zh-CN" sz="1400" dirty="0">
                <a:solidFill>
                  <a:srgbClr val="7030A0"/>
                </a:solidFill>
              </a:rPr>
              <a:t>KO_</a:t>
            </a:r>
            <a:r>
              <a:rPr lang="en-US" altLang="zh-CN" sz="1400" i="1" dirty="0">
                <a:solidFill>
                  <a:srgbClr val="7030A0"/>
                </a:solidFill>
              </a:rPr>
              <a:t>B4galt3 </a:t>
            </a:r>
          </a:p>
          <a:p>
            <a:pPr marL="0" indent="0" algn="r">
              <a:lnSpc>
                <a:spcPts val="1543"/>
              </a:lnSpc>
              <a:spcBef>
                <a:spcPts val="0"/>
              </a:spcBef>
              <a:buNone/>
            </a:pPr>
            <a:r>
              <a:rPr lang="en-US" altLang="zh-CN" sz="1400" dirty="0">
                <a:solidFill>
                  <a:srgbClr val="7030A0"/>
                </a:solidFill>
              </a:rPr>
              <a:t>C15</a:t>
            </a:r>
            <a:r>
              <a:rPr lang="zh-CN" altLang="en-US" sz="1400" dirty="0">
                <a:solidFill>
                  <a:srgbClr val="7030A0"/>
                </a:solidFill>
              </a:rPr>
              <a:t> </a:t>
            </a:r>
            <a:r>
              <a:rPr lang="en-US" altLang="zh-CN" sz="1400" dirty="0">
                <a:solidFill>
                  <a:srgbClr val="7030A0"/>
                </a:solidFill>
              </a:rPr>
              <a:t>KO_</a:t>
            </a:r>
            <a:r>
              <a:rPr lang="en-US" altLang="zh-CN" sz="1400" i="1" dirty="0">
                <a:solidFill>
                  <a:srgbClr val="7030A0"/>
                </a:solidFill>
              </a:rPr>
              <a:t>B4galt1 </a:t>
            </a:r>
            <a:endParaRPr lang="en-US" altLang="zh-CN" sz="1400" dirty="0">
              <a:solidFill>
                <a:srgbClr val="7030A0"/>
              </a:solidFill>
            </a:endParaRPr>
          </a:p>
          <a:p>
            <a:pPr marL="0" indent="0" algn="r">
              <a:lnSpc>
                <a:spcPts val="1543"/>
              </a:lnSpc>
              <a:spcBef>
                <a:spcPts val="0"/>
              </a:spcBef>
              <a:buNone/>
            </a:pPr>
            <a:r>
              <a:rPr lang="en-US" altLang="zh-CN" sz="1400" dirty="0">
                <a:solidFill>
                  <a:srgbClr val="7030A0"/>
                </a:solidFill>
              </a:rPr>
              <a:t>C16</a:t>
            </a:r>
            <a:r>
              <a:rPr lang="zh-CN" altLang="en-US" sz="1400" dirty="0">
                <a:solidFill>
                  <a:srgbClr val="7030A0"/>
                </a:solidFill>
              </a:rPr>
              <a:t> </a:t>
            </a:r>
            <a:r>
              <a:rPr lang="en-US" altLang="zh-CN" sz="1400" dirty="0">
                <a:solidFill>
                  <a:srgbClr val="7030A0"/>
                </a:solidFill>
              </a:rPr>
              <a:t>KO_</a:t>
            </a:r>
            <a:r>
              <a:rPr lang="en-US" altLang="zh-CN" sz="1400" i="1" dirty="0">
                <a:solidFill>
                  <a:srgbClr val="7030A0"/>
                </a:solidFill>
              </a:rPr>
              <a:t>B4galt2 </a:t>
            </a:r>
            <a:endParaRPr lang="en-US" altLang="zh-CN" sz="1400" dirty="0">
              <a:solidFill>
                <a:srgbClr val="7030A0"/>
              </a:solidFill>
            </a:endParaRPr>
          </a:p>
          <a:p>
            <a:pPr marL="0" indent="0" algn="r">
              <a:lnSpc>
                <a:spcPts val="1543"/>
              </a:lnSpc>
              <a:spcBef>
                <a:spcPts val="0"/>
              </a:spcBef>
              <a:buNone/>
            </a:pPr>
            <a:r>
              <a:rPr lang="en-US" altLang="zh-CN" sz="1400" dirty="0">
                <a:solidFill>
                  <a:srgbClr val="7030A0"/>
                </a:solidFill>
              </a:rPr>
              <a:t>C00</a:t>
            </a:r>
            <a:r>
              <a:rPr lang="zh-CN" altLang="en-US" sz="1400" dirty="0">
                <a:solidFill>
                  <a:srgbClr val="7030A0"/>
                </a:solidFill>
              </a:rPr>
              <a:t> </a:t>
            </a:r>
            <a:r>
              <a:rPr lang="en-US" altLang="zh-CN" sz="1400" dirty="0">
                <a:solidFill>
                  <a:srgbClr val="7030A0"/>
                </a:solidFill>
              </a:rPr>
              <a:t>WT</a:t>
            </a:r>
          </a:p>
          <a:p>
            <a:pPr marL="0" indent="0" algn="r">
              <a:lnSpc>
                <a:spcPts val="1543"/>
              </a:lnSpc>
              <a:spcBef>
                <a:spcPts val="0"/>
              </a:spcBef>
              <a:buNone/>
            </a:pPr>
            <a:r>
              <a:rPr lang="en-US" altLang="zh-CN" sz="1400" dirty="0">
                <a:solidFill>
                  <a:srgbClr val="7030A0"/>
                </a:solidFill>
              </a:rPr>
              <a:t>C17</a:t>
            </a:r>
            <a:r>
              <a:rPr lang="zh-CN" altLang="en-US" sz="1400" dirty="0">
                <a:solidFill>
                  <a:srgbClr val="7030A0"/>
                </a:solidFill>
              </a:rPr>
              <a:t> </a:t>
            </a:r>
            <a:r>
              <a:rPr lang="en-US" altLang="zh-CN" sz="1400" dirty="0">
                <a:solidFill>
                  <a:srgbClr val="7030A0"/>
                </a:solidFill>
              </a:rPr>
              <a:t>KO_</a:t>
            </a:r>
            <a:r>
              <a:rPr lang="en-US" altLang="zh-CN" sz="1400" i="1" dirty="0">
                <a:solidFill>
                  <a:srgbClr val="7030A0"/>
                </a:solidFill>
              </a:rPr>
              <a:t>B4galt4</a:t>
            </a:r>
            <a:endParaRPr lang="en-US" altLang="zh-CN" sz="1400" dirty="0">
              <a:solidFill>
                <a:srgbClr val="7030A0"/>
              </a:solidFill>
            </a:endParaRPr>
          </a:p>
          <a:p>
            <a:pPr marL="0" indent="0" algn="r">
              <a:lnSpc>
                <a:spcPts val="1543"/>
              </a:lnSpc>
              <a:spcBef>
                <a:spcPts val="0"/>
              </a:spcBef>
              <a:buNone/>
            </a:pPr>
            <a:endParaRPr lang="en-US" sz="1400" dirty="0">
              <a:solidFill>
                <a:schemeClr val="accent6">
                  <a:lumMod val="75000"/>
                </a:schemeClr>
              </a:solidFill>
            </a:endParaRPr>
          </a:p>
        </p:txBody>
      </p:sp>
      <p:sp>
        <p:nvSpPr>
          <p:cNvPr id="5" name="Rectangle 4"/>
          <p:cNvSpPr/>
          <p:nvPr/>
        </p:nvSpPr>
        <p:spPr>
          <a:xfrm>
            <a:off x="4872947" y="1867091"/>
            <a:ext cx="4866450" cy="3170099"/>
          </a:xfrm>
          <a:prstGeom prst="rect">
            <a:avLst/>
          </a:prstGeom>
        </p:spPr>
        <p:txBody>
          <a:bodyPr wrap="square">
            <a:spAutoFit/>
          </a:bodyPr>
          <a:lstStyle/>
          <a:p>
            <a:pPr>
              <a:lnSpc>
                <a:spcPts val="1543"/>
              </a:lnSpc>
            </a:pPr>
            <a:r>
              <a:rPr lang="en-US" altLang="zh-CN" sz="1286" dirty="0"/>
              <a:t>KO</a:t>
            </a:r>
            <a:r>
              <a:rPr lang="en-US" sz="1286" dirty="0"/>
              <a:t>_mgat1</a:t>
            </a:r>
          </a:p>
          <a:p>
            <a:pPr>
              <a:lnSpc>
                <a:spcPts val="1543"/>
              </a:lnSpc>
            </a:pPr>
            <a:r>
              <a:rPr lang="en-US" altLang="zh-CN" sz="1286" dirty="0">
                <a:solidFill>
                  <a:srgbClr val="C00000"/>
                </a:solidFill>
              </a:rPr>
              <a:t>KO</a:t>
            </a:r>
            <a:r>
              <a:rPr lang="en-US" sz="1286" dirty="0">
                <a:solidFill>
                  <a:srgbClr val="C00000"/>
                </a:solidFill>
              </a:rPr>
              <a:t>_mgat2</a:t>
            </a:r>
          </a:p>
          <a:p>
            <a:pPr>
              <a:lnSpc>
                <a:spcPts val="1543"/>
              </a:lnSpc>
            </a:pPr>
            <a:r>
              <a:rPr lang="en-US" sz="1286" dirty="0">
                <a:solidFill>
                  <a:srgbClr val="00B0F0"/>
                </a:solidFill>
              </a:rPr>
              <a:t>KO_fut8</a:t>
            </a:r>
          </a:p>
          <a:p>
            <a:pPr>
              <a:lnSpc>
                <a:spcPts val="1543"/>
              </a:lnSpc>
            </a:pPr>
            <a:r>
              <a:rPr lang="en-US" sz="1000" dirty="0">
                <a:solidFill>
                  <a:schemeClr val="accent2">
                    <a:lumMod val="75000"/>
                  </a:schemeClr>
                </a:solidFill>
              </a:rPr>
              <a:t>KI_st3gal6</a:t>
            </a:r>
            <a:r>
              <a:rPr lang="en-US" altLang="zh-CN" sz="1000" dirty="0">
                <a:solidFill>
                  <a:schemeClr val="accent2">
                    <a:lumMod val="75000"/>
                  </a:schemeClr>
                </a:solidFill>
              </a:rPr>
              <a:t>;</a:t>
            </a:r>
            <a:r>
              <a:rPr lang="zh-CN" altLang="en-US" sz="1000" dirty="0">
                <a:solidFill>
                  <a:schemeClr val="accent2">
                    <a:lumMod val="75000"/>
                  </a:schemeClr>
                </a:solidFill>
              </a:rPr>
              <a:t> </a:t>
            </a:r>
            <a:r>
              <a:rPr lang="en-US" altLang="zh-CN" sz="1000" dirty="0">
                <a:solidFill>
                  <a:schemeClr val="accent2">
                    <a:lumMod val="75000"/>
                  </a:schemeClr>
                </a:solidFill>
              </a:rPr>
              <a:t>KO_</a:t>
            </a:r>
            <a:r>
              <a:rPr lang="en-US" sz="1000" dirty="0">
                <a:solidFill>
                  <a:schemeClr val="accent2">
                    <a:lumMod val="75000"/>
                  </a:schemeClr>
                </a:solidFill>
              </a:rPr>
              <a:t>mgat4a</a:t>
            </a:r>
            <a:r>
              <a:rPr lang="en-US" altLang="zh-CN" sz="1000" dirty="0">
                <a:solidFill>
                  <a:schemeClr val="accent2">
                    <a:lumMod val="75000"/>
                  </a:schemeClr>
                </a:solidFill>
              </a:rPr>
              <a:t>/4</a:t>
            </a:r>
            <a:r>
              <a:rPr lang="en-US" sz="1000" dirty="0">
                <a:solidFill>
                  <a:schemeClr val="accent2">
                    <a:lumMod val="75000"/>
                  </a:schemeClr>
                </a:solidFill>
              </a:rPr>
              <a:t>b</a:t>
            </a:r>
            <a:r>
              <a:rPr lang="en-US" altLang="zh-CN" sz="1000" dirty="0">
                <a:solidFill>
                  <a:schemeClr val="accent2">
                    <a:lumMod val="75000"/>
                  </a:schemeClr>
                </a:solidFill>
              </a:rPr>
              <a:t>/</a:t>
            </a:r>
            <a:r>
              <a:rPr lang="en-US" sz="1000" dirty="0">
                <a:solidFill>
                  <a:schemeClr val="accent2">
                    <a:lumMod val="75000"/>
                  </a:schemeClr>
                </a:solidFill>
              </a:rPr>
              <a:t>5</a:t>
            </a:r>
            <a:r>
              <a:rPr lang="en-US" altLang="zh-CN" sz="1000" dirty="0">
                <a:solidFill>
                  <a:schemeClr val="accent2">
                    <a:lumMod val="75000"/>
                  </a:schemeClr>
                </a:solidFill>
              </a:rPr>
              <a:t>_</a:t>
            </a:r>
            <a:r>
              <a:rPr lang="en-US" sz="1000" dirty="0">
                <a:solidFill>
                  <a:schemeClr val="accent2">
                    <a:lumMod val="75000"/>
                  </a:schemeClr>
                </a:solidFill>
              </a:rPr>
              <a:t>st3gal4</a:t>
            </a:r>
            <a:r>
              <a:rPr lang="en-US" altLang="zh-CN" sz="1000" dirty="0">
                <a:solidFill>
                  <a:schemeClr val="accent2">
                    <a:lumMod val="75000"/>
                  </a:schemeClr>
                </a:solidFill>
              </a:rPr>
              <a:t>/</a:t>
            </a:r>
            <a:r>
              <a:rPr lang="en-US" sz="1000" dirty="0">
                <a:solidFill>
                  <a:schemeClr val="accent2">
                    <a:lumMod val="75000"/>
                  </a:schemeClr>
                </a:solidFill>
              </a:rPr>
              <a:t>6</a:t>
            </a:r>
          </a:p>
          <a:p>
            <a:pPr>
              <a:lnSpc>
                <a:spcPts val="1543"/>
              </a:lnSpc>
            </a:pPr>
            <a:r>
              <a:rPr lang="en-US" sz="1286" dirty="0">
                <a:solidFill>
                  <a:schemeClr val="accent2">
                    <a:lumMod val="75000"/>
                  </a:schemeClr>
                </a:solidFill>
              </a:rPr>
              <a:t>KO_mgat4A</a:t>
            </a:r>
            <a:r>
              <a:rPr lang="en-US" altLang="zh-CN" sz="1286" dirty="0">
                <a:solidFill>
                  <a:schemeClr val="accent2">
                    <a:lumMod val="75000"/>
                  </a:schemeClr>
                </a:solidFill>
              </a:rPr>
              <a:t>/</a:t>
            </a:r>
            <a:r>
              <a:rPr lang="en-US" sz="1286" dirty="0">
                <a:solidFill>
                  <a:schemeClr val="accent2">
                    <a:lumMod val="75000"/>
                  </a:schemeClr>
                </a:solidFill>
              </a:rPr>
              <a:t>4B</a:t>
            </a:r>
            <a:r>
              <a:rPr lang="en-US" altLang="zh-CN" sz="1286" dirty="0">
                <a:solidFill>
                  <a:schemeClr val="accent2">
                    <a:lumMod val="75000"/>
                  </a:schemeClr>
                </a:solidFill>
              </a:rPr>
              <a:t>/</a:t>
            </a:r>
            <a:r>
              <a:rPr lang="en-US" sz="1286" dirty="0">
                <a:solidFill>
                  <a:schemeClr val="accent2">
                    <a:lumMod val="75000"/>
                  </a:schemeClr>
                </a:solidFill>
              </a:rPr>
              <a:t>5</a:t>
            </a:r>
            <a:r>
              <a:rPr lang="en-US" altLang="zh-CN" sz="1286" dirty="0">
                <a:solidFill>
                  <a:schemeClr val="accent2">
                    <a:lumMod val="75000"/>
                  </a:schemeClr>
                </a:solidFill>
              </a:rPr>
              <a:t>_</a:t>
            </a:r>
            <a:r>
              <a:rPr lang="en-US" sz="1286" dirty="0">
                <a:solidFill>
                  <a:schemeClr val="accent2">
                    <a:lumMod val="75000"/>
                  </a:schemeClr>
                </a:solidFill>
              </a:rPr>
              <a:t>B3gnt2</a:t>
            </a:r>
          </a:p>
          <a:p>
            <a:pPr>
              <a:lnSpc>
                <a:spcPts val="1543"/>
              </a:lnSpc>
            </a:pPr>
            <a:r>
              <a:rPr lang="en-US" altLang="zh-CN" sz="1286" dirty="0">
                <a:solidFill>
                  <a:schemeClr val="accent2">
                    <a:lumMod val="75000"/>
                  </a:schemeClr>
                </a:solidFill>
              </a:rPr>
              <a:t>KO_</a:t>
            </a:r>
            <a:r>
              <a:rPr lang="en-US" sz="1286" dirty="0">
                <a:solidFill>
                  <a:schemeClr val="accent2">
                    <a:lumMod val="75000"/>
                  </a:schemeClr>
                </a:solidFill>
              </a:rPr>
              <a:t>mgat4A</a:t>
            </a:r>
            <a:r>
              <a:rPr lang="en-US" altLang="zh-CN" sz="1286" dirty="0">
                <a:solidFill>
                  <a:schemeClr val="accent2">
                    <a:lumMod val="75000"/>
                  </a:schemeClr>
                </a:solidFill>
              </a:rPr>
              <a:t>/</a:t>
            </a:r>
            <a:r>
              <a:rPr lang="en-US" sz="1286" dirty="0">
                <a:solidFill>
                  <a:schemeClr val="accent2">
                    <a:lumMod val="75000"/>
                  </a:schemeClr>
                </a:solidFill>
              </a:rPr>
              <a:t>4B</a:t>
            </a:r>
            <a:r>
              <a:rPr lang="en-US" altLang="zh-CN" sz="1286" dirty="0">
                <a:solidFill>
                  <a:schemeClr val="accent2">
                    <a:lumMod val="75000"/>
                  </a:schemeClr>
                </a:solidFill>
              </a:rPr>
              <a:t>/</a:t>
            </a:r>
            <a:r>
              <a:rPr lang="en-US" sz="1286" dirty="0">
                <a:solidFill>
                  <a:schemeClr val="accent2">
                    <a:lumMod val="75000"/>
                  </a:schemeClr>
                </a:solidFill>
              </a:rPr>
              <a:t>5</a:t>
            </a:r>
          </a:p>
          <a:p>
            <a:pPr>
              <a:lnSpc>
                <a:spcPts val="1543"/>
              </a:lnSpc>
            </a:pPr>
            <a:r>
              <a:rPr lang="en-US" altLang="zh-CN" sz="1286" dirty="0">
                <a:solidFill>
                  <a:schemeClr val="accent2">
                    <a:lumMod val="75000"/>
                  </a:schemeClr>
                </a:solidFill>
              </a:rPr>
              <a:t>KO_st3gal4/6_mgat4a/4b/5</a:t>
            </a:r>
            <a:endParaRPr lang="en-US" sz="1286" dirty="0">
              <a:solidFill>
                <a:schemeClr val="accent2">
                  <a:lumMod val="75000"/>
                </a:schemeClr>
              </a:solidFill>
            </a:endParaRPr>
          </a:p>
          <a:p>
            <a:pPr>
              <a:lnSpc>
                <a:spcPts val="1543"/>
              </a:lnSpc>
            </a:pPr>
            <a:r>
              <a:rPr lang="en-US" altLang="zh-CN" sz="1286" dirty="0">
                <a:solidFill>
                  <a:schemeClr val="accent6"/>
                </a:solidFill>
              </a:rPr>
              <a:t>KO_mgat5</a:t>
            </a:r>
          </a:p>
          <a:p>
            <a:pPr>
              <a:lnSpc>
                <a:spcPts val="1543"/>
              </a:lnSpc>
            </a:pPr>
            <a:r>
              <a:rPr lang="en-US" altLang="zh-CN" sz="1286" dirty="0">
                <a:solidFill>
                  <a:schemeClr val="accent6"/>
                </a:solidFill>
              </a:rPr>
              <a:t>KO_mgat4A/4B</a:t>
            </a:r>
            <a:endParaRPr lang="en-US" sz="1286" dirty="0">
              <a:solidFill>
                <a:srgbClr val="7030A0"/>
              </a:solidFill>
            </a:endParaRPr>
          </a:p>
          <a:p>
            <a:pPr>
              <a:lnSpc>
                <a:spcPts val="1543"/>
              </a:lnSpc>
            </a:pPr>
            <a:r>
              <a:rPr lang="en-US" sz="1286" dirty="0">
                <a:solidFill>
                  <a:schemeClr val="accent6"/>
                </a:solidFill>
              </a:rPr>
              <a:t>KO_mgat4B</a:t>
            </a:r>
          </a:p>
          <a:p>
            <a:pPr>
              <a:lnSpc>
                <a:spcPts val="1543"/>
              </a:lnSpc>
            </a:pPr>
            <a:r>
              <a:rPr lang="en-US" altLang="zh-CN" sz="1286" dirty="0">
                <a:solidFill>
                  <a:srgbClr val="FF0000"/>
                </a:solidFill>
              </a:rPr>
              <a:t>KO_st3gal4/6</a:t>
            </a:r>
            <a:endParaRPr lang="en-US" sz="1286" dirty="0">
              <a:solidFill>
                <a:schemeClr val="accent6"/>
              </a:solidFill>
            </a:endParaRPr>
          </a:p>
          <a:p>
            <a:pPr>
              <a:lnSpc>
                <a:spcPts val="1543"/>
              </a:lnSpc>
            </a:pPr>
            <a:r>
              <a:rPr lang="en-US" altLang="zh-CN" sz="1286" dirty="0">
                <a:solidFill>
                  <a:srgbClr val="7030A0"/>
                </a:solidFill>
              </a:rPr>
              <a:t>KO_B4GalT1</a:t>
            </a:r>
          </a:p>
          <a:p>
            <a:pPr>
              <a:lnSpc>
                <a:spcPts val="1543"/>
              </a:lnSpc>
            </a:pPr>
            <a:r>
              <a:rPr lang="en-US" altLang="zh-CN" sz="1286" dirty="0">
                <a:solidFill>
                  <a:srgbClr val="7030A0"/>
                </a:solidFill>
              </a:rPr>
              <a:t>KO_B4GalT2</a:t>
            </a:r>
          </a:p>
          <a:p>
            <a:pPr>
              <a:lnSpc>
                <a:spcPts val="1543"/>
              </a:lnSpc>
            </a:pPr>
            <a:r>
              <a:rPr lang="en-US" altLang="zh-CN" sz="1286" dirty="0">
                <a:solidFill>
                  <a:srgbClr val="7030A0"/>
                </a:solidFill>
              </a:rPr>
              <a:t>KO_B4GalT3</a:t>
            </a:r>
          </a:p>
          <a:p>
            <a:pPr>
              <a:lnSpc>
                <a:spcPts val="1543"/>
              </a:lnSpc>
            </a:pPr>
            <a:r>
              <a:rPr lang="en-US" altLang="zh-CN" sz="1286" dirty="0">
                <a:solidFill>
                  <a:srgbClr val="7030A0"/>
                </a:solidFill>
              </a:rPr>
              <a:t>WT</a:t>
            </a:r>
          </a:p>
          <a:p>
            <a:pPr>
              <a:lnSpc>
                <a:spcPts val="1543"/>
              </a:lnSpc>
            </a:pPr>
            <a:r>
              <a:rPr lang="en-US" altLang="zh-CN" sz="1286" dirty="0">
                <a:solidFill>
                  <a:srgbClr val="7030A0"/>
                </a:solidFill>
              </a:rPr>
              <a:t>KO_B4GalT4</a:t>
            </a:r>
          </a:p>
        </p:txBody>
      </p:sp>
      <p:sp>
        <p:nvSpPr>
          <p:cNvPr id="21" name="TextBox 20"/>
          <p:cNvSpPr txBox="1"/>
          <p:nvPr/>
        </p:nvSpPr>
        <p:spPr>
          <a:xfrm>
            <a:off x="306868" y="6154660"/>
            <a:ext cx="3166984" cy="537455"/>
          </a:xfrm>
          <a:prstGeom prst="rect">
            <a:avLst/>
          </a:prstGeom>
          <a:noFill/>
        </p:spPr>
        <p:txBody>
          <a:bodyPr wrap="square" rtlCol="0">
            <a:spAutoFit/>
          </a:bodyPr>
          <a:lstStyle/>
          <a:p>
            <a:r>
              <a:rPr lang="en-US" altLang="zh-CN" sz="964" dirty="0"/>
              <a:t>Using</a:t>
            </a:r>
            <a:r>
              <a:rPr lang="zh-CN" altLang="en-US" sz="964" dirty="0"/>
              <a:t> </a:t>
            </a:r>
            <a:r>
              <a:rPr lang="en-US" altLang="zh-CN" sz="964" dirty="0"/>
              <a:t>the</a:t>
            </a:r>
            <a:r>
              <a:rPr lang="zh-CN" altLang="en-US" sz="964" dirty="0"/>
              <a:t> </a:t>
            </a:r>
            <a:r>
              <a:rPr lang="en-US" altLang="zh-CN" sz="964" dirty="0"/>
              <a:t>Nature</a:t>
            </a:r>
            <a:r>
              <a:rPr lang="zh-CN" altLang="en-US" sz="964" dirty="0"/>
              <a:t> </a:t>
            </a:r>
            <a:r>
              <a:rPr lang="en-US" altLang="zh-CN" sz="964" dirty="0"/>
              <a:t>Communication</a:t>
            </a:r>
            <a:r>
              <a:rPr lang="zh-CN" altLang="en-US" sz="964" dirty="0"/>
              <a:t> </a:t>
            </a:r>
            <a:r>
              <a:rPr lang="en-US" altLang="zh-CN" sz="964" dirty="0"/>
              <a:t>dataset,</a:t>
            </a:r>
            <a:r>
              <a:rPr lang="zh-CN" altLang="en-US" sz="964" dirty="0"/>
              <a:t> </a:t>
            </a:r>
            <a:r>
              <a:rPr lang="en-US" altLang="zh-CN" sz="964" dirty="0"/>
              <a:t>two</a:t>
            </a:r>
            <a:r>
              <a:rPr lang="zh-CN" altLang="en-US" sz="964" dirty="0"/>
              <a:t> </a:t>
            </a:r>
            <a:r>
              <a:rPr lang="en-US" altLang="zh-CN" sz="964" dirty="0"/>
              <a:t>dataset</a:t>
            </a:r>
            <a:r>
              <a:rPr lang="zh-CN" altLang="en-US" sz="964" dirty="0"/>
              <a:t> </a:t>
            </a:r>
            <a:r>
              <a:rPr lang="en-US" altLang="zh-CN" sz="964" dirty="0"/>
              <a:t>is</a:t>
            </a:r>
            <a:r>
              <a:rPr lang="zh-CN" altLang="en-US" sz="964" dirty="0"/>
              <a:t> </a:t>
            </a:r>
            <a:r>
              <a:rPr lang="en-US" altLang="zh-CN" sz="964" dirty="0"/>
              <a:t>consistent.</a:t>
            </a:r>
            <a:r>
              <a:rPr lang="zh-CN" altLang="en-US" sz="964" dirty="0"/>
              <a:t> </a:t>
            </a:r>
            <a:r>
              <a:rPr lang="en-US" altLang="zh-CN" sz="964" dirty="0"/>
              <a:t>The</a:t>
            </a:r>
            <a:r>
              <a:rPr lang="zh-CN" altLang="en-US" sz="964" dirty="0"/>
              <a:t> </a:t>
            </a:r>
            <a:r>
              <a:rPr lang="en-US" altLang="zh-CN" sz="964" dirty="0"/>
              <a:t>nature</a:t>
            </a:r>
            <a:r>
              <a:rPr lang="zh-CN" altLang="en-US" sz="964" dirty="0"/>
              <a:t> </a:t>
            </a:r>
            <a:r>
              <a:rPr lang="en-US" altLang="zh-CN" sz="964" dirty="0"/>
              <a:t>communication</a:t>
            </a:r>
            <a:r>
              <a:rPr lang="zh-CN" altLang="en-US" sz="964" dirty="0"/>
              <a:t> </a:t>
            </a:r>
            <a:r>
              <a:rPr lang="en-US" altLang="zh-CN" sz="964" dirty="0"/>
              <a:t>paper</a:t>
            </a:r>
            <a:r>
              <a:rPr lang="zh-CN" altLang="en-US" sz="964" dirty="0"/>
              <a:t> </a:t>
            </a:r>
            <a:r>
              <a:rPr lang="en-US" altLang="zh-CN" sz="964" dirty="0"/>
              <a:t>clusters</a:t>
            </a:r>
            <a:r>
              <a:rPr lang="zh-CN" altLang="en-US" sz="964" dirty="0"/>
              <a:t> </a:t>
            </a:r>
            <a:r>
              <a:rPr lang="en-US" altLang="zh-CN" sz="964" dirty="0"/>
              <a:t>the</a:t>
            </a:r>
            <a:r>
              <a:rPr lang="zh-CN" altLang="en-US" sz="964" dirty="0"/>
              <a:t> </a:t>
            </a:r>
            <a:r>
              <a:rPr lang="en-US" altLang="zh-CN" sz="964" dirty="0"/>
              <a:t>WT</a:t>
            </a:r>
            <a:r>
              <a:rPr lang="zh-CN" altLang="en-US" sz="964" dirty="0"/>
              <a:t> </a:t>
            </a:r>
            <a:r>
              <a:rPr lang="en-US" altLang="zh-CN" sz="964" dirty="0"/>
              <a:t>type,</a:t>
            </a:r>
            <a:r>
              <a:rPr lang="zh-CN" altLang="en-US" sz="964" dirty="0"/>
              <a:t> </a:t>
            </a:r>
            <a:r>
              <a:rPr lang="en-US" altLang="zh-CN" sz="964" dirty="0"/>
              <a:t>mgat4/5</a:t>
            </a:r>
            <a:r>
              <a:rPr lang="zh-CN" altLang="en-US" sz="964" dirty="0"/>
              <a:t> </a:t>
            </a:r>
            <a:r>
              <a:rPr lang="en-US" altLang="zh-CN" sz="964" dirty="0"/>
              <a:t>family,</a:t>
            </a:r>
            <a:r>
              <a:rPr lang="zh-CN" altLang="en-US" sz="964" dirty="0"/>
              <a:t> </a:t>
            </a:r>
            <a:endParaRPr lang="en-US" sz="964" dirty="0"/>
          </a:p>
        </p:txBody>
      </p:sp>
      <p:sp>
        <p:nvSpPr>
          <p:cNvPr id="22" name="Title 1"/>
          <p:cNvSpPr>
            <a:spLocks noGrp="1"/>
          </p:cNvSpPr>
          <p:nvPr>
            <p:ph type="title"/>
          </p:nvPr>
        </p:nvSpPr>
        <p:spPr>
          <a:xfrm>
            <a:off x="416275" y="439198"/>
            <a:ext cx="6115154" cy="385776"/>
          </a:xfrm>
        </p:spPr>
        <p:txBody>
          <a:bodyPr>
            <a:normAutofit fontScale="90000"/>
          </a:bodyPr>
          <a:lstStyle/>
          <a:p>
            <a:r>
              <a:rPr lang="en-US" altLang="zh-CN" dirty="0" smtClean="0"/>
              <a:t>Part</a:t>
            </a:r>
            <a:r>
              <a:rPr lang="zh-CN" altLang="en-US" dirty="0" smtClean="0"/>
              <a:t> </a:t>
            </a:r>
            <a:r>
              <a:rPr lang="en-US" altLang="zh-CN" dirty="0" smtClean="0"/>
              <a:t>2.2</a:t>
            </a:r>
            <a:r>
              <a:rPr lang="zh-CN" altLang="en-US" dirty="0" smtClean="0"/>
              <a:t> </a:t>
            </a:r>
            <a:r>
              <a:rPr lang="en-US" altLang="zh-CN" dirty="0" smtClean="0"/>
              <a:t>The</a:t>
            </a:r>
            <a:r>
              <a:rPr lang="zh-CN" altLang="en-US" dirty="0" smtClean="0"/>
              <a:t> </a:t>
            </a:r>
            <a:r>
              <a:rPr lang="en-US" altLang="zh-CN" dirty="0" smtClean="0"/>
              <a:t>consistency</a:t>
            </a:r>
            <a:r>
              <a:rPr lang="zh-CN" altLang="en-US" dirty="0" smtClean="0"/>
              <a:t> </a:t>
            </a:r>
            <a:r>
              <a:rPr lang="en-US" altLang="zh-CN" dirty="0" smtClean="0"/>
              <a:t>between</a:t>
            </a:r>
            <a:r>
              <a:rPr lang="zh-CN" altLang="en-US" dirty="0" smtClean="0"/>
              <a:t> </a:t>
            </a:r>
            <a:r>
              <a:rPr lang="en-US" altLang="zh-CN" dirty="0" smtClean="0"/>
              <a:t>motif</a:t>
            </a:r>
            <a:r>
              <a:rPr lang="zh-CN" altLang="en-US" dirty="0" smtClean="0"/>
              <a:t> </a:t>
            </a:r>
            <a:r>
              <a:rPr lang="en-US" altLang="zh-CN" dirty="0" smtClean="0"/>
              <a:t>result</a:t>
            </a:r>
            <a:r>
              <a:rPr lang="zh-CN" altLang="en-US" dirty="0" smtClean="0"/>
              <a:t> </a:t>
            </a:r>
            <a:r>
              <a:rPr lang="en-US" altLang="zh-CN" dirty="0" smtClean="0"/>
              <a:t>and</a:t>
            </a:r>
            <a:r>
              <a:rPr lang="zh-CN" altLang="en-US" dirty="0" smtClean="0"/>
              <a:t> </a:t>
            </a:r>
            <a:r>
              <a:rPr lang="en-US" altLang="zh-CN" dirty="0" smtClean="0"/>
              <a:t>native</a:t>
            </a:r>
            <a:r>
              <a:rPr lang="zh-CN" altLang="en-US" dirty="0" smtClean="0"/>
              <a:t> </a:t>
            </a:r>
            <a:r>
              <a:rPr lang="en-US" altLang="zh-CN" dirty="0" err="1" smtClean="0"/>
              <a:t>masss</a:t>
            </a:r>
            <a:r>
              <a:rPr lang="zh-CN" altLang="en-US" dirty="0" smtClean="0"/>
              <a:t> </a:t>
            </a:r>
            <a:r>
              <a:rPr lang="en-US" altLang="zh-CN" dirty="0" err="1" smtClean="0"/>
              <a:t>pectrum</a:t>
            </a:r>
            <a:r>
              <a:rPr lang="zh-CN" altLang="en-US" dirty="0" smtClean="0"/>
              <a:t> </a:t>
            </a:r>
            <a:r>
              <a:rPr lang="en-US" altLang="zh-CN" dirty="0" smtClean="0"/>
              <a:t>result.</a:t>
            </a:r>
            <a:endParaRPr lang="en-US" dirty="0"/>
          </a:p>
        </p:txBody>
      </p:sp>
      <p:grpSp>
        <p:nvGrpSpPr>
          <p:cNvPr id="77" name="Group 76"/>
          <p:cNvGrpSpPr/>
          <p:nvPr/>
        </p:nvGrpSpPr>
        <p:grpSpPr>
          <a:xfrm>
            <a:off x="4085409" y="1278289"/>
            <a:ext cx="787538" cy="4550016"/>
            <a:chOff x="5687525" y="1722815"/>
            <a:chExt cx="1132455" cy="6565545"/>
          </a:xfrm>
        </p:grpSpPr>
        <p:cxnSp>
          <p:nvCxnSpPr>
            <p:cNvPr id="13" name="Straight Connector 12"/>
            <p:cNvCxnSpPr/>
            <p:nvPr/>
          </p:nvCxnSpPr>
          <p:spPr>
            <a:xfrm flipH="1" flipV="1">
              <a:off x="5711095" y="1722815"/>
              <a:ext cx="1051807" cy="10232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5702921" y="3353379"/>
              <a:ext cx="1056370" cy="357738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5698837" y="2551010"/>
              <a:ext cx="1082820" cy="10526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714709" y="3927696"/>
              <a:ext cx="1048188" cy="4530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5707011" y="2280959"/>
              <a:ext cx="1040021" cy="737372"/>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5707011" y="3370906"/>
              <a:ext cx="1051802" cy="4928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5691137" y="3650082"/>
              <a:ext cx="1079460" cy="482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87525" y="4681504"/>
              <a:ext cx="1102554" cy="6222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708402" y="5855164"/>
              <a:ext cx="1100945" cy="13048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711952" y="6125831"/>
              <a:ext cx="1100945" cy="13048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701318" y="6434176"/>
              <a:ext cx="1100945" cy="13048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704861" y="6714172"/>
              <a:ext cx="1100945" cy="13048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719035" y="6983534"/>
              <a:ext cx="1100945" cy="13048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687525" y="4959794"/>
              <a:ext cx="1118281" cy="8760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707011" y="5239790"/>
              <a:ext cx="1102341" cy="8534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5698837" y="5533003"/>
              <a:ext cx="1114060" cy="8582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6197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Supplementary</a:t>
            </a:r>
            <a:endParaRPr kumimoji="1" lang="zh-CN" altLang="en-US" dirty="0"/>
          </a:p>
        </p:txBody>
      </p:sp>
      <p:sp>
        <p:nvSpPr>
          <p:cNvPr id="3" name="Content Placeholder 2"/>
          <p:cNvSpPr>
            <a:spLocks noGrp="1"/>
          </p:cNvSpPr>
          <p:nvPr>
            <p:ph idx="1"/>
          </p:nvPr>
        </p:nvSpPr>
        <p:spPr/>
        <p:txBody>
          <a:bodyPr/>
          <a:lstStyle/>
          <a:p>
            <a:endParaRPr kumimoji="1"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596" y="2451376"/>
            <a:ext cx="5703402" cy="3508126"/>
          </a:xfrm>
          <a:prstGeom prst="rect">
            <a:avLst/>
          </a:prstGeom>
        </p:spPr>
      </p:pic>
    </p:spTree>
    <p:extLst>
      <p:ext uri="{BB962C8B-B14F-4D97-AF65-F5344CB8AC3E}">
        <p14:creationId xmlns:p14="http://schemas.microsoft.com/office/powerpoint/2010/main" val="120240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59958" y="-258149"/>
            <a:ext cx="10098159" cy="11071139"/>
            <a:chOff x="1963972" y="1004915"/>
            <a:chExt cx="10098159" cy="11071139"/>
          </a:xfrm>
        </p:grpSpPr>
        <p:sp>
          <p:nvSpPr>
            <p:cNvPr id="4" name="Rectangle 3"/>
            <p:cNvSpPr/>
            <p:nvPr/>
          </p:nvSpPr>
          <p:spPr>
            <a:xfrm>
              <a:off x="1963972" y="2224900"/>
              <a:ext cx="3069216" cy="3170099"/>
            </a:xfrm>
            <a:prstGeom prst="rect">
              <a:avLst/>
            </a:prstGeom>
          </p:spPr>
          <p:txBody>
            <a:bodyPr wrap="square">
              <a:spAutoFit/>
            </a:bodyPr>
            <a:lstStyle/>
            <a:p>
              <a:pPr algn="r">
                <a:lnSpc>
                  <a:spcPts val="1543"/>
                </a:lnSpc>
              </a:pPr>
              <a:r>
                <a:rPr lang="en-US" altLang="zh-CN" sz="1286" dirty="0"/>
                <a:t>KO</a:t>
              </a:r>
              <a:r>
                <a:rPr lang="en-US" sz="1286" dirty="0"/>
                <a:t>_mgat1</a:t>
              </a:r>
            </a:p>
            <a:p>
              <a:pPr algn="r">
                <a:lnSpc>
                  <a:spcPts val="1543"/>
                </a:lnSpc>
              </a:pPr>
              <a:r>
                <a:rPr lang="en-US" altLang="zh-CN" sz="1286" dirty="0">
                  <a:solidFill>
                    <a:srgbClr val="C00000"/>
                  </a:solidFill>
                </a:rPr>
                <a:t>KO</a:t>
              </a:r>
              <a:r>
                <a:rPr lang="en-US" sz="1286" dirty="0">
                  <a:solidFill>
                    <a:srgbClr val="C00000"/>
                  </a:solidFill>
                </a:rPr>
                <a:t>_mgat2</a:t>
              </a:r>
            </a:p>
            <a:p>
              <a:pPr algn="r">
                <a:lnSpc>
                  <a:spcPts val="1543"/>
                </a:lnSpc>
              </a:pPr>
              <a:r>
                <a:rPr lang="en-US" sz="1286" dirty="0">
                  <a:solidFill>
                    <a:srgbClr val="00B0F0"/>
                  </a:solidFill>
                </a:rPr>
                <a:t>KO_fut8</a:t>
              </a:r>
            </a:p>
            <a:p>
              <a:pPr algn="r">
                <a:lnSpc>
                  <a:spcPts val="1543"/>
                </a:lnSpc>
              </a:pPr>
              <a:r>
                <a:rPr lang="en-US" sz="1050" dirty="0">
                  <a:solidFill>
                    <a:schemeClr val="accent2">
                      <a:lumMod val="75000"/>
                    </a:schemeClr>
                  </a:solidFill>
                </a:rPr>
                <a:t>KI_st3gal6</a:t>
              </a:r>
              <a:r>
                <a:rPr lang="en-US" altLang="zh-CN" sz="1050" dirty="0">
                  <a:solidFill>
                    <a:schemeClr val="accent2">
                      <a:lumMod val="75000"/>
                    </a:schemeClr>
                  </a:solidFill>
                </a:rPr>
                <a:t>;</a:t>
              </a:r>
              <a:r>
                <a:rPr lang="zh-CN" altLang="en-US" sz="1050" dirty="0">
                  <a:solidFill>
                    <a:schemeClr val="accent2">
                      <a:lumMod val="75000"/>
                    </a:schemeClr>
                  </a:solidFill>
                </a:rPr>
                <a:t> </a:t>
              </a:r>
              <a:r>
                <a:rPr lang="en-US" altLang="zh-CN" sz="1050" dirty="0">
                  <a:solidFill>
                    <a:schemeClr val="accent2">
                      <a:lumMod val="75000"/>
                    </a:schemeClr>
                  </a:solidFill>
                </a:rPr>
                <a:t>KO_</a:t>
              </a:r>
              <a:r>
                <a:rPr lang="en-US" sz="1050" dirty="0">
                  <a:solidFill>
                    <a:schemeClr val="accent2">
                      <a:lumMod val="75000"/>
                    </a:schemeClr>
                  </a:solidFill>
                </a:rPr>
                <a:t>mgat4a</a:t>
              </a:r>
              <a:r>
                <a:rPr lang="en-US" altLang="zh-CN" sz="1050" dirty="0">
                  <a:solidFill>
                    <a:schemeClr val="accent2">
                      <a:lumMod val="75000"/>
                    </a:schemeClr>
                  </a:solidFill>
                </a:rPr>
                <a:t>/4</a:t>
              </a:r>
              <a:r>
                <a:rPr lang="en-US" sz="1050" dirty="0">
                  <a:solidFill>
                    <a:schemeClr val="accent2">
                      <a:lumMod val="75000"/>
                    </a:schemeClr>
                  </a:solidFill>
                </a:rPr>
                <a:t>b</a:t>
              </a:r>
              <a:r>
                <a:rPr lang="en-US" altLang="zh-CN" sz="1050" dirty="0">
                  <a:solidFill>
                    <a:schemeClr val="accent2">
                      <a:lumMod val="75000"/>
                    </a:schemeClr>
                  </a:solidFill>
                </a:rPr>
                <a:t>/</a:t>
              </a:r>
              <a:r>
                <a:rPr lang="en-US" sz="1050" dirty="0">
                  <a:solidFill>
                    <a:schemeClr val="accent2">
                      <a:lumMod val="75000"/>
                    </a:schemeClr>
                  </a:solidFill>
                </a:rPr>
                <a:t>5</a:t>
              </a:r>
              <a:r>
                <a:rPr lang="en-US" altLang="zh-CN" sz="1050" dirty="0">
                  <a:solidFill>
                    <a:schemeClr val="accent2">
                      <a:lumMod val="75000"/>
                    </a:schemeClr>
                  </a:solidFill>
                </a:rPr>
                <a:t>_</a:t>
              </a:r>
              <a:r>
                <a:rPr lang="en-US" sz="1050" dirty="0">
                  <a:solidFill>
                    <a:schemeClr val="accent2">
                      <a:lumMod val="75000"/>
                    </a:schemeClr>
                  </a:solidFill>
                </a:rPr>
                <a:t>st3gal4</a:t>
              </a:r>
              <a:r>
                <a:rPr lang="en-US" altLang="zh-CN" sz="1050" dirty="0">
                  <a:solidFill>
                    <a:schemeClr val="accent2">
                      <a:lumMod val="75000"/>
                    </a:schemeClr>
                  </a:solidFill>
                </a:rPr>
                <a:t>/</a:t>
              </a:r>
              <a:r>
                <a:rPr lang="en-US" sz="1050" dirty="0">
                  <a:solidFill>
                    <a:schemeClr val="accent2">
                      <a:lumMod val="75000"/>
                    </a:schemeClr>
                  </a:solidFill>
                </a:rPr>
                <a:t>6</a:t>
              </a:r>
            </a:p>
            <a:p>
              <a:pPr algn="r">
                <a:lnSpc>
                  <a:spcPts val="1543"/>
                </a:lnSpc>
              </a:pPr>
              <a:r>
                <a:rPr lang="en-US" sz="1286" dirty="0">
                  <a:solidFill>
                    <a:schemeClr val="accent2">
                      <a:lumMod val="75000"/>
                    </a:schemeClr>
                  </a:solidFill>
                </a:rPr>
                <a:t>KO_mgat4A</a:t>
              </a:r>
              <a:r>
                <a:rPr lang="en-US" altLang="zh-CN" sz="1286" dirty="0">
                  <a:solidFill>
                    <a:schemeClr val="accent2">
                      <a:lumMod val="75000"/>
                    </a:schemeClr>
                  </a:solidFill>
                </a:rPr>
                <a:t>/</a:t>
              </a:r>
              <a:r>
                <a:rPr lang="en-US" sz="1286" dirty="0">
                  <a:solidFill>
                    <a:schemeClr val="accent2">
                      <a:lumMod val="75000"/>
                    </a:schemeClr>
                  </a:solidFill>
                </a:rPr>
                <a:t>4B</a:t>
              </a:r>
              <a:r>
                <a:rPr lang="en-US" altLang="zh-CN" sz="1286" dirty="0">
                  <a:solidFill>
                    <a:schemeClr val="accent2">
                      <a:lumMod val="75000"/>
                    </a:schemeClr>
                  </a:solidFill>
                </a:rPr>
                <a:t>/</a:t>
              </a:r>
              <a:r>
                <a:rPr lang="en-US" sz="1286" dirty="0">
                  <a:solidFill>
                    <a:schemeClr val="accent2">
                      <a:lumMod val="75000"/>
                    </a:schemeClr>
                  </a:solidFill>
                </a:rPr>
                <a:t>5</a:t>
              </a:r>
              <a:r>
                <a:rPr lang="en-US" altLang="zh-CN" sz="1286" dirty="0">
                  <a:solidFill>
                    <a:schemeClr val="accent2">
                      <a:lumMod val="75000"/>
                    </a:schemeClr>
                  </a:solidFill>
                </a:rPr>
                <a:t>_</a:t>
              </a:r>
              <a:r>
                <a:rPr lang="en-US" sz="1286" dirty="0">
                  <a:solidFill>
                    <a:schemeClr val="accent2">
                      <a:lumMod val="75000"/>
                    </a:schemeClr>
                  </a:solidFill>
                </a:rPr>
                <a:t>B3gnt2</a:t>
              </a:r>
            </a:p>
            <a:p>
              <a:pPr algn="r">
                <a:lnSpc>
                  <a:spcPts val="1543"/>
                </a:lnSpc>
              </a:pPr>
              <a:r>
                <a:rPr lang="en-US" altLang="zh-CN" sz="1286" dirty="0">
                  <a:solidFill>
                    <a:schemeClr val="accent2">
                      <a:lumMod val="75000"/>
                    </a:schemeClr>
                  </a:solidFill>
                </a:rPr>
                <a:t>KO_</a:t>
              </a:r>
              <a:r>
                <a:rPr lang="en-US" sz="1286" dirty="0">
                  <a:solidFill>
                    <a:schemeClr val="accent2">
                      <a:lumMod val="75000"/>
                    </a:schemeClr>
                  </a:solidFill>
                </a:rPr>
                <a:t>mgat4A</a:t>
              </a:r>
              <a:r>
                <a:rPr lang="en-US" altLang="zh-CN" sz="1286" dirty="0">
                  <a:solidFill>
                    <a:schemeClr val="accent2">
                      <a:lumMod val="75000"/>
                    </a:schemeClr>
                  </a:solidFill>
                </a:rPr>
                <a:t>/</a:t>
              </a:r>
              <a:r>
                <a:rPr lang="en-US" sz="1286" dirty="0">
                  <a:solidFill>
                    <a:schemeClr val="accent2">
                      <a:lumMod val="75000"/>
                    </a:schemeClr>
                  </a:solidFill>
                </a:rPr>
                <a:t>4B</a:t>
              </a:r>
              <a:r>
                <a:rPr lang="en-US" altLang="zh-CN" sz="1286" dirty="0">
                  <a:solidFill>
                    <a:schemeClr val="accent2">
                      <a:lumMod val="75000"/>
                    </a:schemeClr>
                  </a:solidFill>
                </a:rPr>
                <a:t>/</a:t>
              </a:r>
              <a:r>
                <a:rPr lang="en-US" sz="1286" dirty="0">
                  <a:solidFill>
                    <a:schemeClr val="accent2">
                      <a:lumMod val="75000"/>
                    </a:schemeClr>
                  </a:solidFill>
                </a:rPr>
                <a:t>5</a:t>
              </a:r>
            </a:p>
            <a:p>
              <a:pPr algn="r">
                <a:lnSpc>
                  <a:spcPts val="1543"/>
                </a:lnSpc>
              </a:pPr>
              <a:r>
                <a:rPr lang="en-US" altLang="zh-CN" sz="1286" dirty="0">
                  <a:solidFill>
                    <a:schemeClr val="accent2">
                      <a:lumMod val="75000"/>
                    </a:schemeClr>
                  </a:solidFill>
                </a:rPr>
                <a:t>KO_st3gal4/6_mgat4a/4b/5</a:t>
              </a:r>
              <a:endParaRPr lang="en-US" sz="1286" dirty="0">
                <a:solidFill>
                  <a:schemeClr val="accent2">
                    <a:lumMod val="75000"/>
                  </a:schemeClr>
                </a:solidFill>
              </a:endParaRPr>
            </a:p>
            <a:p>
              <a:pPr algn="r">
                <a:lnSpc>
                  <a:spcPts val="1543"/>
                </a:lnSpc>
              </a:pPr>
              <a:r>
                <a:rPr lang="en-US" altLang="zh-CN" sz="1286" dirty="0">
                  <a:solidFill>
                    <a:schemeClr val="accent6"/>
                  </a:solidFill>
                </a:rPr>
                <a:t>KO_mgat5</a:t>
              </a:r>
            </a:p>
            <a:p>
              <a:pPr algn="r">
                <a:lnSpc>
                  <a:spcPts val="1543"/>
                </a:lnSpc>
              </a:pPr>
              <a:r>
                <a:rPr lang="en-US" altLang="zh-CN" sz="1286" dirty="0">
                  <a:solidFill>
                    <a:schemeClr val="accent6"/>
                  </a:solidFill>
                </a:rPr>
                <a:t>KO_mgat4A/4B</a:t>
              </a:r>
              <a:endParaRPr lang="en-US" sz="1286" dirty="0">
                <a:solidFill>
                  <a:srgbClr val="7030A0"/>
                </a:solidFill>
              </a:endParaRPr>
            </a:p>
            <a:p>
              <a:pPr algn="r">
                <a:lnSpc>
                  <a:spcPts val="1543"/>
                </a:lnSpc>
              </a:pPr>
              <a:r>
                <a:rPr lang="en-US" sz="1286" dirty="0">
                  <a:solidFill>
                    <a:schemeClr val="accent6"/>
                  </a:solidFill>
                </a:rPr>
                <a:t>KO_mgat4B</a:t>
              </a:r>
            </a:p>
            <a:p>
              <a:pPr algn="r">
                <a:lnSpc>
                  <a:spcPts val="1543"/>
                </a:lnSpc>
              </a:pPr>
              <a:r>
                <a:rPr lang="en-US" altLang="zh-CN" sz="1286" dirty="0">
                  <a:solidFill>
                    <a:srgbClr val="FF0000"/>
                  </a:solidFill>
                </a:rPr>
                <a:t>KO_st3gal4/6</a:t>
              </a:r>
              <a:endParaRPr lang="en-US" sz="1286" dirty="0">
                <a:solidFill>
                  <a:schemeClr val="accent6"/>
                </a:solidFill>
              </a:endParaRPr>
            </a:p>
            <a:p>
              <a:pPr algn="r">
                <a:lnSpc>
                  <a:spcPts val="1543"/>
                </a:lnSpc>
              </a:pPr>
              <a:r>
                <a:rPr lang="en-US" altLang="zh-CN" sz="1286" dirty="0">
                  <a:solidFill>
                    <a:srgbClr val="7030A0"/>
                  </a:solidFill>
                </a:rPr>
                <a:t>KO_B4GalT1</a:t>
              </a:r>
            </a:p>
            <a:p>
              <a:pPr algn="r">
                <a:lnSpc>
                  <a:spcPts val="1543"/>
                </a:lnSpc>
              </a:pPr>
              <a:r>
                <a:rPr lang="en-US" altLang="zh-CN" sz="1286" dirty="0">
                  <a:solidFill>
                    <a:srgbClr val="7030A0"/>
                  </a:solidFill>
                </a:rPr>
                <a:t>KO_B4GalT2</a:t>
              </a:r>
            </a:p>
            <a:p>
              <a:pPr algn="r">
                <a:lnSpc>
                  <a:spcPts val="1543"/>
                </a:lnSpc>
              </a:pPr>
              <a:r>
                <a:rPr lang="en-US" altLang="zh-CN" sz="1286" dirty="0">
                  <a:solidFill>
                    <a:srgbClr val="7030A0"/>
                  </a:solidFill>
                </a:rPr>
                <a:t>KO_B4GalT3</a:t>
              </a:r>
            </a:p>
            <a:p>
              <a:pPr algn="r">
                <a:lnSpc>
                  <a:spcPts val="1543"/>
                </a:lnSpc>
              </a:pPr>
              <a:r>
                <a:rPr lang="en-US" altLang="zh-CN" sz="1286" dirty="0">
                  <a:solidFill>
                    <a:srgbClr val="7030A0"/>
                  </a:solidFill>
                </a:rPr>
                <a:t>WT</a:t>
              </a:r>
            </a:p>
            <a:p>
              <a:pPr algn="r">
                <a:lnSpc>
                  <a:spcPts val="1543"/>
                </a:lnSpc>
              </a:pPr>
              <a:r>
                <a:rPr lang="en-US" altLang="zh-CN" sz="1286" dirty="0">
                  <a:solidFill>
                    <a:srgbClr val="7030A0"/>
                  </a:solidFill>
                </a:rPr>
                <a:t>KO_B4GalT4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032" y="1004915"/>
              <a:ext cx="9128099" cy="11071139"/>
            </a:xfrm>
            <a:prstGeom prst="rect">
              <a:avLst/>
            </a:prstGeom>
          </p:spPr>
        </p:pic>
      </p:grpSp>
    </p:spTree>
    <p:extLst>
      <p:ext uri="{BB962C8B-B14F-4D97-AF65-F5344CB8AC3E}">
        <p14:creationId xmlns:p14="http://schemas.microsoft.com/office/powerpoint/2010/main" val="845270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1000" y="-110067"/>
            <a:ext cx="8252600" cy="8036765"/>
            <a:chOff x="-531000" y="-110067"/>
            <a:chExt cx="8252600" cy="8036765"/>
          </a:xfrm>
        </p:grpSpPr>
        <p:grpSp>
          <p:nvGrpSpPr>
            <p:cNvPr id="4" name="Group 3"/>
            <p:cNvGrpSpPr/>
            <p:nvPr/>
          </p:nvGrpSpPr>
          <p:grpSpPr>
            <a:xfrm>
              <a:off x="-421531" y="-110067"/>
              <a:ext cx="8143131" cy="8036765"/>
              <a:chOff x="916202" y="78459"/>
              <a:chExt cx="6483663" cy="7111640"/>
            </a:xfrm>
            <a:solidFill>
              <a:schemeClr val="bg1"/>
            </a:solidFill>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02" y="78459"/>
                <a:ext cx="6483663" cy="7111640"/>
              </a:xfrm>
              <a:prstGeom prst="rect">
                <a:avLst/>
              </a:prstGeom>
              <a:grpFill/>
            </p:spPr>
          </p:pic>
          <p:grpSp>
            <p:nvGrpSpPr>
              <p:cNvPr id="3" name="Group 2"/>
              <p:cNvGrpSpPr/>
              <p:nvPr/>
            </p:nvGrpSpPr>
            <p:grpSpPr>
              <a:xfrm>
                <a:off x="1496621" y="609573"/>
                <a:ext cx="1226291" cy="4934663"/>
                <a:chOff x="1496621" y="609573"/>
                <a:chExt cx="1226291" cy="4934663"/>
              </a:xfrm>
              <a:grpFill/>
            </p:grpSpPr>
            <p:sp>
              <p:nvSpPr>
                <p:cNvPr id="6" name="TextBox 5"/>
                <p:cNvSpPr txBox="1"/>
                <p:nvPr/>
              </p:nvSpPr>
              <p:spPr>
                <a:xfrm>
                  <a:off x="1496621" y="609573"/>
                  <a:ext cx="279572" cy="369332"/>
                </a:xfrm>
                <a:prstGeom prst="rect">
                  <a:avLst/>
                </a:prstGeom>
                <a:grpFill/>
              </p:spPr>
              <p:txBody>
                <a:bodyPr wrap="square" rtlCol="0">
                  <a:spAutoFit/>
                </a:bodyPr>
                <a:lstStyle/>
                <a:p>
                  <a:r>
                    <a:rPr kumimoji="1" lang="en-US" altLang="zh-CN" dirty="0" smtClean="0"/>
                    <a:t>A</a:t>
                  </a:r>
                  <a:endParaRPr kumimoji="1" lang="zh-CN" altLang="en-US" dirty="0"/>
                </a:p>
              </p:txBody>
            </p:sp>
            <p:sp>
              <p:nvSpPr>
                <p:cNvPr id="7" name="TextBox 6"/>
                <p:cNvSpPr txBox="1"/>
                <p:nvPr/>
              </p:nvSpPr>
              <p:spPr>
                <a:xfrm>
                  <a:off x="1496623" y="2901315"/>
                  <a:ext cx="1226289" cy="369332"/>
                </a:xfrm>
                <a:prstGeom prst="rect">
                  <a:avLst/>
                </a:prstGeom>
                <a:grpFill/>
              </p:spPr>
              <p:txBody>
                <a:bodyPr wrap="square" rtlCol="0">
                  <a:spAutoFit/>
                </a:bodyPr>
                <a:lstStyle/>
                <a:p>
                  <a:r>
                    <a:rPr kumimoji="1" lang="en-US" altLang="zh-CN" dirty="0" smtClean="0"/>
                    <a:t>B1</a:t>
                  </a:r>
                  <a:endParaRPr kumimoji="1" lang="zh-CN" altLang="en-US" dirty="0"/>
                </a:p>
              </p:txBody>
            </p:sp>
            <p:sp>
              <p:nvSpPr>
                <p:cNvPr id="9" name="TextBox 8"/>
                <p:cNvSpPr txBox="1"/>
                <p:nvPr/>
              </p:nvSpPr>
              <p:spPr>
                <a:xfrm>
                  <a:off x="1496621" y="4038109"/>
                  <a:ext cx="1226289" cy="369332"/>
                </a:xfrm>
                <a:prstGeom prst="rect">
                  <a:avLst/>
                </a:prstGeom>
                <a:grpFill/>
              </p:spPr>
              <p:txBody>
                <a:bodyPr wrap="square" rtlCol="0">
                  <a:spAutoFit/>
                </a:bodyPr>
                <a:lstStyle/>
                <a:p>
                  <a:r>
                    <a:rPr kumimoji="1" lang="en-US" altLang="zh-CN" dirty="0" smtClean="0"/>
                    <a:t>B2</a:t>
                  </a:r>
                  <a:endParaRPr kumimoji="1" lang="zh-CN" altLang="en-US" dirty="0"/>
                </a:p>
              </p:txBody>
            </p:sp>
            <p:sp>
              <p:nvSpPr>
                <p:cNvPr id="10" name="TextBox 9"/>
                <p:cNvSpPr txBox="1"/>
                <p:nvPr/>
              </p:nvSpPr>
              <p:spPr>
                <a:xfrm>
                  <a:off x="1496622" y="5174904"/>
                  <a:ext cx="1226289" cy="369332"/>
                </a:xfrm>
                <a:prstGeom prst="rect">
                  <a:avLst/>
                </a:prstGeom>
                <a:grpFill/>
              </p:spPr>
              <p:txBody>
                <a:bodyPr wrap="square" rtlCol="0">
                  <a:spAutoFit/>
                </a:bodyPr>
                <a:lstStyle/>
                <a:p>
                  <a:r>
                    <a:rPr kumimoji="1" lang="en-US" altLang="zh-CN" dirty="0" smtClean="0"/>
                    <a:t>B3</a:t>
                  </a:r>
                  <a:endParaRPr kumimoji="1" lang="zh-CN" altLang="en-US" dirty="0"/>
                </a:p>
              </p:txBody>
            </p:sp>
          </p:grpSp>
        </p:grpSp>
        <p:sp>
          <p:nvSpPr>
            <p:cNvPr id="8" name="Rectangle 7"/>
            <p:cNvSpPr/>
            <p:nvPr/>
          </p:nvSpPr>
          <p:spPr>
            <a:xfrm>
              <a:off x="-531000" y="758760"/>
              <a:ext cx="2511238" cy="2349361"/>
            </a:xfrm>
            <a:prstGeom prst="rect">
              <a:avLst/>
            </a:prstGeom>
            <a:solidFill>
              <a:schemeClr val="bg1"/>
            </a:solidFill>
          </p:spPr>
          <p:txBody>
            <a:bodyPr wrap="square">
              <a:spAutoFit/>
            </a:bodyPr>
            <a:lstStyle/>
            <a:p>
              <a:pPr algn="r">
                <a:lnSpc>
                  <a:spcPts val="1100"/>
                </a:lnSpc>
              </a:pPr>
              <a:r>
                <a:rPr lang="en-US" altLang="zh-CN" sz="1000" dirty="0" smtClean="0"/>
                <a:t>KO</a:t>
              </a:r>
              <a:r>
                <a:rPr lang="en-US" sz="1000" dirty="0" smtClean="0"/>
                <a:t>_mgat1</a:t>
              </a:r>
            </a:p>
            <a:p>
              <a:pPr algn="r">
                <a:lnSpc>
                  <a:spcPts val="1100"/>
                </a:lnSpc>
              </a:pPr>
              <a:r>
                <a:rPr lang="en-US" altLang="zh-CN" sz="1000" dirty="0" smtClean="0">
                  <a:solidFill>
                    <a:srgbClr val="C00000"/>
                  </a:solidFill>
                </a:rPr>
                <a:t>KO</a:t>
              </a:r>
              <a:r>
                <a:rPr lang="en-US" sz="1000" dirty="0" smtClean="0">
                  <a:solidFill>
                    <a:srgbClr val="C00000"/>
                  </a:solidFill>
                </a:rPr>
                <a:t>_mgat2</a:t>
              </a:r>
            </a:p>
            <a:p>
              <a:pPr algn="r">
                <a:lnSpc>
                  <a:spcPts val="1100"/>
                </a:lnSpc>
              </a:pPr>
              <a:r>
                <a:rPr lang="en-US" sz="1000" dirty="0" smtClean="0">
                  <a:solidFill>
                    <a:srgbClr val="00B0F0"/>
                  </a:solidFill>
                </a:rPr>
                <a:t>KO_fut8</a:t>
              </a:r>
            </a:p>
            <a:p>
              <a:pPr algn="r">
                <a:lnSpc>
                  <a:spcPts val="1100"/>
                </a:lnSpc>
              </a:pPr>
              <a:r>
                <a:rPr lang="en-US" sz="900" dirty="0" smtClean="0">
                  <a:solidFill>
                    <a:schemeClr val="accent2">
                      <a:lumMod val="75000"/>
                    </a:schemeClr>
                  </a:solidFill>
                </a:rPr>
                <a:t>KI_st3gal6</a:t>
              </a:r>
              <a:r>
                <a:rPr lang="en-US" altLang="zh-CN" sz="900" dirty="0" smtClean="0">
                  <a:solidFill>
                    <a:schemeClr val="accent2">
                      <a:lumMod val="75000"/>
                    </a:schemeClr>
                  </a:solidFill>
                </a:rPr>
                <a:t>;</a:t>
              </a:r>
              <a:r>
                <a:rPr lang="zh-CN" altLang="en-US" sz="900" dirty="0" smtClean="0">
                  <a:solidFill>
                    <a:schemeClr val="accent2">
                      <a:lumMod val="75000"/>
                    </a:schemeClr>
                  </a:solidFill>
                </a:rPr>
                <a:t> </a:t>
              </a:r>
              <a:r>
                <a:rPr lang="en-US" altLang="zh-CN" sz="900" dirty="0" smtClean="0">
                  <a:solidFill>
                    <a:schemeClr val="accent2">
                      <a:lumMod val="75000"/>
                    </a:schemeClr>
                  </a:solidFill>
                </a:rPr>
                <a:t>KO_</a:t>
              </a:r>
              <a:r>
                <a:rPr lang="en-US" sz="900" dirty="0" smtClean="0">
                  <a:solidFill>
                    <a:schemeClr val="accent2">
                      <a:lumMod val="75000"/>
                    </a:schemeClr>
                  </a:solidFill>
                </a:rPr>
                <a:t>mgat4a</a:t>
              </a:r>
              <a:r>
                <a:rPr lang="en-US" altLang="zh-CN" sz="900" dirty="0" smtClean="0">
                  <a:solidFill>
                    <a:schemeClr val="accent2">
                      <a:lumMod val="75000"/>
                    </a:schemeClr>
                  </a:solidFill>
                </a:rPr>
                <a:t>/4</a:t>
              </a:r>
              <a:r>
                <a:rPr lang="en-US" sz="900" dirty="0" smtClean="0">
                  <a:solidFill>
                    <a:schemeClr val="accent2">
                      <a:lumMod val="75000"/>
                    </a:schemeClr>
                  </a:solidFill>
                </a:rPr>
                <a:t>b</a:t>
              </a:r>
              <a:r>
                <a:rPr lang="en-US" altLang="zh-CN" sz="900" dirty="0" smtClean="0">
                  <a:solidFill>
                    <a:schemeClr val="accent2">
                      <a:lumMod val="75000"/>
                    </a:schemeClr>
                  </a:solidFill>
                </a:rPr>
                <a:t>/</a:t>
              </a:r>
              <a:r>
                <a:rPr lang="en-US" sz="900" dirty="0" smtClean="0">
                  <a:solidFill>
                    <a:schemeClr val="accent2">
                      <a:lumMod val="75000"/>
                    </a:schemeClr>
                  </a:solidFill>
                </a:rPr>
                <a:t>5</a:t>
              </a:r>
              <a:r>
                <a:rPr lang="en-US" altLang="zh-CN" sz="900" dirty="0" smtClean="0">
                  <a:solidFill>
                    <a:schemeClr val="accent2">
                      <a:lumMod val="75000"/>
                    </a:schemeClr>
                  </a:solidFill>
                </a:rPr>
                <a:t>_</a:t>
              </a:r>
              <a:r>
                <a:rPr lang="en-US" sz="900" dirty="0" smtClean="0">
                  <a:solidFill>
                    <a:schemeClr val="accent2">
                      <a:lumMod val="75000"/>
                    </a:schemeClr>
                  </a:solidFill>
                </a:rPr>
                <a:t>st3gal4</a:t>
              </a:r>
              <a:r>
                <a:rPr lang="en-US" altLang="zh-CN" sz="900" dirty="0" smtClean="0">
                  <a:solidFill>
                    <a:schemeClr val="accent2">
                      <a:lumMod val="75000"/>
                    </a:schemeClr>
                  </a:solidFill>
                </a:rPr>
                <a:t>/</a:t>
              </a:r>
              <a:r>
                <a:rPr lang="en-US" sz="900" dirty="0" smtClean="0">
                  <a:solidFill>
                    <a:schemeClr val="accent2">
                      <a:lumMod val="75000"/>
                    </a:schemeClr>
                  </a:solidFill>
                </a:rPr>
                <a:t>6</a:t>
              </a:r>
            </a:p>
            <a:p>
              <a:pPr algn="r">
                <a:lnSpc>
                  <a:spcPts val="1100"/>
                </a:lnSpc>
              </a:pPr>
              <a:r>
                <a:rPr lang="en-US" sz="1000" dirty="0" smtClean="0">
                  <a:solidFill>
                    <a:schemeClr val="accent2">
                      <a:lumMod val="75000"/>
                    </a:schemeClr>
                  </a:solidFill>
                </a:rPr>
                <a:t>KO_mgat4A</a:t>
              </a:r>
              <a:r>
                <a:rPr lang="en-US" altLang="zh-CN" sz="1000" dirty="0" smtClean="0">
                  <a:solidFill>
                    <a:schemeClr val="accent2">
                      <a:lumMod val="75000"/>
                    </a:schemeClr>
                  </a:solidFill>
                </a:rPr>
                <a:t>/</a:t>
              </a:r>
              <a:r>
                <a:rPr lang="en-US" sz="1000" dirty="0" smtClean="0">
                  <a:solidFill>
                    <a:schemeClr val="accent2">
                      <a:lumMod val="75000"/>
                    </a:schemeClr>
                  </a:solidFill>
                </a:rPr>
                <a:t>4B</a:t>
              </a:r>
              <a:r>
                <a:rPr lang="en-US" altLang="zh-CN" sz="1000" dirty="0" smtClean="0">
                  <a:solidFill>
                    <a:schemeClr val="accent2">
                      <a:lumMod val="75000"/>
                    </a:schemeClr>
                  </a:solidFill>
                </a:rPr>
                <a:t>/</a:t>
              </a:r>
              <a:r>
                <a:rPr lang="en-US" sz="1000" dirty="0" smtClean="0">
                  <a:solidFill>
                    <a:schemeClr val="accent2">
                      <a:lumMod val="75000"/>
                    </a:schemeClr>
                  </a:solidFill>
                </a:rPr>
                <a:t>5</a:t>
              </a:r>
              <a:r>
                <a:rPr lang="en-US" altLang="zh-CN" sz="1000" dirty="0" smtClean="0">
                  <a:solidFill>
                    <a:schemeClr val="accent2">
                      <a:lumMod val="75000"/>
                    </a:schemeClr>
                  </a:solidFill>
                </a:rPr>
                <a:t>_</a:t>
              </a:r>
              <a:r>
                <a:rPr lang="en-US" sz="1000" dirty="0" smtClean="0">
                  <a:solidFill>
                    <a:schemeClr val="accent2">
                      <a:lumMod val="75000"/>
                    </a:schemeClr>
                  </a:solidFill>
                </a:rPr>
                <a:t>B3gnt2</a:t>
              </a:r>
            </a:p>
            <a:p>
              <a:pPr algn="r">
                <a:lnSpc>
                  <a:spcPts val="1100"/>
                </a:lnSpc>
              </a:pPr>
              <a:r>
                <a:rPr lang="en-US" altLang="zh-CN" sz="1000" dirty="0" smtClean="0">
                  <a:solidFill>
                    <a:schemeClr val="accent2">
                      <a:lumMod val="75000"/>
                    </a:schemeClr>
                  </a:solidFill>
                </a:rPr>
                <a:t>KO_st3gal4/6_mgat4a/4b/5</a:t>
              </a:r>
              <a:endParaRPr lang="en-US" altLang="zh-CN" sz="1000" dirty="0">
                <a:solidFill>
                  <a:schemeClr val="accent2">
                    <a:lumMod val="75000"/>
                  </a:schemeClr>
                </a:solidFill>
              </a:endParaRPr>
            </a:p>
            <a:p>
              <a:pPr algn="r">
                <a:lnSpc>
                  <a:spcPts val="1100"/>
                </a:lnSpc>
              </a:pPr>
              <a:r>
                <a:rPr lang="en-US" altLang="zh-CN" sz="1000" dirty="0">
                  <a:solidFill>
                    <a:schemeClr val="accent2">
                      <a:lumMod val="75000"/>
                    </a:schemeClr>
                  </a:solidFill>
                </a:rPr>
                <a:t>KO_mgat4</a:t>
              </a:r>
              <a:r>
                <a:rPr lang="en-US" sz="1000" dirty="0" smtClean="0">
                  <a:solidFill>
                    <a:schemeClr val="accent2">
                      <a:lumMod val="75000"/>
                    </a:schemeClr>
                  </a:solidFill>
                </a:rPr>
                <a:t>A</a:t>
              </a:r>
              <a:r>
                <a:rPr lang="en-US" altLang="zh-CN" sz="1000" dirty="0" smtClean="0">
                  <a:solidFill>
                    <a:schemeClr val="accent2">
                      <a:lumMod val="75000"/>
                    </a:schemeClr>
                  </a:solidFill>
                </a:rPr>
                <a:t>/</a:t>
              </a:r>
              <a:r>
                <a:rPr lang="en-US" sz="1000" dirty="0" smtClean="0">
                  <a:solidFill>
                    <a:schemeClr val="accent2">
                      <a:lumMod val="75000"/>
                    </a:schemeClr>
                  </a:solidFill>
                </a:rPr>
                <a:t>4B</a:t>
              </a:r>
              <a:r>
                <a:rPr lang="en-US" altLang="zh-CN" sz="1000" dirty="0" smtClean="0">
                  <a:solidFill>
                    <a:schemeClr val="accent2">
                      <a:lumMod val="75000"/>
                    </a:schemeClr>
                  </a:solidFill>
                </a:rPr>
                <a:t>/</a:t>
              </a:r>
              <a:r>
                <a:rPr lang="en-US" sz="1000" dirty="0" smtClean="0">
                  <a:solidFill>
                    <a:schemeClr val="accent2">
                      <a:lumMod val="75000"/>
                    </a:schemeClr>
                  </a:solidFill>
                </a:rPr>
                <a:t>5</a:t>
              </a:r>
              <a:endParaRPr lang="en-US" sz="1000" dirty="0" smtClean="0">
                <a:solidFill>
                  <a:schemeClr val="accent2">
                    <a:lumMod val="75000"/>
                  </a:schemeClr>
                </a:solidFill>
              </a:endParaRPr>
            </a:p>
            <a:p>
              <a:pPr algn="r">
                <a:lnSpc>
                  <a:spcPts val="1100"/>
                </a:lnSpc>
              </a:pPr>
              <a:r>
                <a:rPr lang="en-US" altLang="zh-CN" sz="1000" dirty="0" smtClean="0">
                  <a:solidFill>
                    <a:schemeClr val="accent6"/>
                  </a:solidFill>
                </a:rPr>
                <a:t>KO_mgat5</a:t>
              </a:r>
              <a:endParaRPr lang="en-US" altLang="zh-CN" sz="1000" dirty="0" smtClean="0">
                <a:solidFill>
                  <a:schemeClr val="accent6"/>
                </a:solidFill>
              </a:endParaRPr>
            </a:p>
            <a:p>
              <a:pPr algn="r">
                <a:lnSpc>
                  <a:spcPts val="1100"/>
                </a:lnSpc>
              </a:pPr>
              <a:r>
                <a:rPr lang="en-US" altLang="zh-CN" sz="1000" dirty="0" smtClean="0">
                  <a:solidFill>
                    <a:schemeClr val="accent6"/>
                  </a:solidFill>
                </a:rPr>
                <a:t>KO_mgat4A/4B</a:t>
              </a:r>
              <a:endParaRPr lang="en-US" sz="1000" dirty="0" smtClean="0">
                <a:solidFill>
                  <a:srgbClr val="7030A0"/>
                </a:solidFill>
              </a:endParaRPr>
            </a:p>
            <a:p>
              <a:pPr algn="r">
                <a:lnSpc>
                  <a:spcPts val="1100"/>
                </a:lnSpc>
              </a:pPr>
              <a:r>
                <a:rPr lang="en-US" sz="1000" dirty="0" smtClean="0">
                  <a:solidFill>
                    <a:schemeClr val="accent6"/>
                  </a:solidFill>
                </a:rPr>
                <a:t>KO_mgat4B</a:t>
              </a:r>
            </a:p>
            <a:p>
              <a:pPr algn="r">
                <a:lnSpc>
                  <a:spcPts val="1100"/>
                </a:lnSpc>
              </a:pPr>
              <a:r>
                <a:rPr lang="en-US" altLang="zh-CN" sz="1000" dirty="0" smtClean="0">
                  <a:solidFill>
                    <a:srgbClr val="FF0000"/>
                  </a:solidFill>
                </a:rPr>
                <a:t>KO_st3gal4/6</a:t>
              </a:r>
              <a:endParaRPr lang="en-US" sz="1000" dirty="0" smtClean="0">
                <a:solidFill>
                  <a:schemeClr val="accent6"/>
                </a:solidFill>
              </a:endParaRPr>
            </a:p>
            <a:p>
              <a:pPr algn="r">
                <a:lnSpc>
                  <a:spcPts val="1100"/>
                </a:lnSpc>
              </a:pPr>
              <a:r>
                <a:rPr lang="en-US" altLang="zh-CN" sz="1000" dirty="0" smtClean="0">
                  <a:solidFill>
                    <a:srgbClr val="7030A0"/>
                  </a:solidFill>
                </a:rPr>
                <a:t>KO_B4GalT1</a:t>
              </a:r>
              <a:endParaRPr lang="en-US" altLang="zh-CN" sz="1000" dirty="0">
                <a:solidFill>
                  <a:srgbClr val="7030A0"/>
                </a:solidFill>
              </a:endParaRPr>
            </a:p>
            <a:p>
              <a:pPr algn="r">
                <a:lnSpc>
                  <a:spcPts val="1100"/>
                </a:lnSpc>
              </a:pPr>
              <a:r>
                <a:rPr lang="en-US" altLang="zh-CN" sz="1000" dirty="0" smtClean="0">
                  <a:solidFill>
                    <a:srgbClr val="7030A0"/>
                  </a:solidFill>
                </a:rPr>
                <a:t>KO_B4GalT2</a:t>
              </a:r>
              <a:endParaRPr lang="en-US" altLang="zh-CN" sz="1000" dirty="0">
                <a:solidFill>
                  <a:srgbClr val="7030A0"/>
                </a:solidFill>
              </a:endParaRPr>
            </a:p>
            <a:p>
              <a:pPr algn="r">
                <a:lnSpc>
                  <a:spcPts val="1100"/>
                </a:lnSpc>
              </a:pPr>
              <a:r>
                <a:rPr lang="en-US" altLang="zh-CN" sz="1000" dirty="0" smtClean="0">
                  <a:solidFill>
                    <a:srgbClr val="7030A0"/>
                  </a:solidFill>
                </a:rPr>
                <a:t>KO_B4GalT3</a:t>
              </a:r>
              <a:endParaRPr lang="en-US" altLang="zh-CN" sz="1000" dirty="0">
                <a:solidFill>
                  <a:srgbClr val="7030A0"/>
                </a:solidFill>
              </a:endParaRPr>
            </a:p>
            <a:p>
              <a:pPr algn="r">
                <a:lnSpc>
                  <a:spcPts val="1100"/>
                </a:lnSpc>
              </a:pPr>
              <a:r>
                <a:rPr lang="en-US" altLang="zh-CN" sz="1000" dirty="0" smtClean="0">
                  <a:solidFill>
                    <a:srgbClr val="7030A0"/>
                  </a:solidFill>
                </a:rPr>
                <a:t>KO_B4GalT4</a:t>
              </a:r>
            </a:p>
            <a:p>
              <a:pPr algn="r">
                <a:lnSpc>
                  <a:spcPts val="1100"/>
                </a:lnSpc>
              </a:pPr>
              <a:r>
                <a:rPr lang="en-US" altLang="zh-CN" sz="1000" dirty="0" smtClean="0">
                  <a:solidFill>
                    <a:srgbClr val="7030A0"/>
                  </a:solidFill>
                </a:rPr>
                <a:t>WT</a:t>
              </a:r>
              <a:endParaRPr lang="en-US" altLang="zh-CN" sz="1000" dirty="0">
                <a:solidFill>
                  <a:srgbClr val="7030A0"/>
                </a:solidFill>
              </a:endParaRPr>
            </a:p>
          </p:txBody>
        </p:sp>
      </p:grpSp>
    </p:spTree>
    <p:extLst>
      <p:ext uri="{BB962C8B-B14F-4D97-AF65-F5344CB8AC3E}">
        <p14:creationId xmlns:p14="http://schemas.microsoft.com/office/powerpoint/2010/main" val="3389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Illustrating the changes of structures across </a:t>
            </a:r>
            <a:r>
              <a:rPr lang="en-US" altLang="zh-CN" dirty="0" err="1" smtClean="0"/>
              <a:t>glycoprofiles</a:t>
            </a:r>
            <a:endParaRPr lang="en-US" altLang="zh-CN" dirty="0"/>
          </a:p>
        </p:txBody>
      </p:sp>
      <p:sp>
        <p:nvSpPr>
          <p:cNvPr id="3" name="Content Placeholder 2"/>
          <p:cNvSpPr>
            <a:spLocks noGrp="1"/>
          </p:cNvSpPr>
          <p:nvPr>
            <p:ph idx="1"/>
          </p:nvPr>
        </p:nvSpPr>
        <p:spPr/>
        <p:txBody>
          <a:bodyPr>
            <a:normAutofit fontScale="77500" lnSpcReduction="20000"/>
          </a:bodyPr>
          <a:lstStyle/>
          <a:p>
            <a:r>
              <a:rPr lang="en-US" altLang="zh-CN" dirty="0"/>
              <a:t>After setting the distance threshold to classify the substructure clusters, 24 clusters of substructure were classified. Then, the representative substructure (see method, supplement) for each cluster were generated (see supplementary) and their abundance were represented by the mean abundance of the substructure in each cluster (Figure). </a:t>
            </a:r>
          </a:p>
          <a:p>
            <a:r>
              <a:rPr lang="en-US" altLang="zh-CN" dirty="0"/>
              <a:t>Hence, we were able to quantify the relative abundance of the representative substructure across 16 </a:t>
            </a:r>
            <a:r>
              <a:rPr lang="en-US" altLang="zh-CN" dirty="0" err="1"/>
              <a:t>glycoprofiles</a:t>
            </a:r>
            <a:r>
              <a:rPr lang="en-US" altLang="zh-CN" dirty="0"/>
              <a:t>. Each column was rescaled with z score and adjusted with the WT abundance (the abundance of the WT is 0). The substructures from left to right were reordered from bi-antennary to tetra-antennary. The complexity of glycan structure decreased when the knockout became more complicate, from bottom to the top. The substructures representatives in deep red implied the significant high abundance in one </a:t>
            </a:r>
            <a:r>
              <a:rPr lang="en-US" altLang="zh-CN" dirty="0" err="1"/>
              <a:t>glycoprofile</a:t>
            </a:r>
            <a:r>
              <a:rPr lang="en-US" altLang="zh-CN" dirty="0"/>
              <a:t> against the rest and several of them have not been quantified before. </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dirty="0">
              <a:solidFill>
                <a:srgbClr val="000000"/>
              </a:solidFill>
            </a:endParaRPr>
          </a:p>
        </p:txBody>
      </p:sp>
    </p:spTree>
    <p:extLst>
      <p:ext uri="{BB962C8B-B14F-4D97-AF65-F5344CB8AC3E}">
        <p14:creationId xmlns:p14="http://schemas.microsoft.com/office/powerpoint/2010/main" val="1965034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4193" y="236811"/>
            <a:ext cx="7721909" cy="4554645"/>
          </a:xfrm>
        </p:spPr>
      </p:pic>
      <p:sp>
        <p:nvSpPr>
          <p:cNvPr id="6" name="Rectangle 5"/>
          <p:cNvSpPr/>
          <p:nvPr/>
        </p:nvSpPr>
        <p:spPr>
          <a:xfrm>
            <a:off x="91440" y="4791456"/>
            <a:ext cx="9052560" cy="2031325"/>
          </a:xfrm>
          <a:prstGeom prst="rect">
            <a:avLst/>
          </a:prstGeom>
        </p:spPr>
        <p:txBody>
          <a:bodyPr wrap="square">
            <a:spAutoFit/>
          </a:bodyPr>
          <a:lstStyle/>
          <a:p>
            <a:r>
              <a:rPr lang="en-US" altLang="zh-CN" dirty="0" smtClean="0">
                <a:latin typeface="Calibri" charset="0"/>
                <a:ea typeface="Calibri" charset="0"/>
                <a:cs typeface="Calibri" charset="0"/>
              </a:rPr>
              <a:t>Figure3</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We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are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able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quantify</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relative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abundance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of</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representative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substructure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across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16</a:t>
            </a:r>
            <a:r>
              <a:rPr lang="zh-CN" altLang="en-US" dirty="0" smtClean="0">
                <a:latin typeface="Calibri" charset="0"/>
                <a:ea typeface="Calibri" charset="0"/>
                <a:cs typeface="Calibri" charset="0"/>
              </a:rPr>
              <a:t> </a:t>
            </a:r>
            <a:r>
              <a:rPr lang="en-US" altLang="zh-CN" dirty="0" err="1" smtClean="0">
                <a:latin typeface="Calibri" charset="0"/>
                <a:ea typeface="Calibri" charset="0"/>
                <a:cs typeface="Calibri" charset="0"/>
              </a:rPr>
              <a:t>glycoprofiles</a:t>
            </a:r>
            <a:r>
              <a:rPr lang="en-US" altLang="zh-CN" dirty="0" smtClean="0">
                <a:latin typeface="Calibri" charset="0"/>
                <a:ea typeface="Calibri" charset="0"/>
                <a:cs typeface="Calibri" charset="0"/>
              </a:rPr>
              <a:t>.</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E</a:t>
            </a:r>
            <a:r>
              <a:rPr lang="en-US" altLang="zh-CN" dirty="0" smtClean="0">
                <a:latin typeface="Calibri" charset="0"/>
                <a:ea typeface="Calibri" charset="0"/>
                <a:cs typeface="Calibri" charset="0"/>
              </a:rPr>
              <a:t>ach</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column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is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rescaled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with</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z</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score</a:t>
            </a:r>
            <a:r>
              <a:rPr lang="en-US" altLang="zh-CN" dirty="0">
                <a:latin typeface="Calibri" charset="0"/>
                <a:ea typeface="Calibri" charset="0"/>
                <a:cs typeface="Calibri" charset="0"/>
              </a:rPr>
              <a: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adjusted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with</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WT</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abundance(the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abundance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of</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WT</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is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0).</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substructures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from</a:t>
            </a:r>
            <a:r>
              <a:rPr lang="zh-CN" altLang="en-US" dirty="0">
                <a:latin typeface="Calibri" charset="0"/>
                <a:ea typeface="Calibri" charset="0"/>
                <a:cs typeface="Calibri" charset="0"/>
              </a:rPr>
              <a:t> </a:t>
            </a:r>
            <a:r>
              <a:rPr lang="en-US" altLang="zh-CN" dirty="0">
                <a:latin typeface="Calibri" charset="0"/>
                <a:ea typeface="Calibri" charset="0"/>
                <a:cs typeface="Calibri" charset="0"/>
              </a:rPr>
              <a:t>left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right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are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reordered</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from</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single-antennary</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tetra-antennary.</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It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shows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decreasing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of</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complex</a:t>
            </a:r>
            <a:r>
              <a:rPr lang="zh-CN" altLang="en-US" dirty="0">
                <a:latin typeface="Calibri" charset="0"/>
                <a:ea typeface="Calibri" charset="0"/>
                <a:cs typeface="Calibri" charset="0"/>
              </a:rPr>
              <a:t> </a:t>
            </a:r>
            <a:r>
              <a:rPr lang="en-US" altLang="zh-CN" dirty="0">
                <a:latin typeface="Calibri" charset="0"/>
                <a:ea typeface="Calibri" charset="0"/>
                <a:cs typeface="Calibri" charset="0"/>
              </a:rPr>
              <a:t>glycan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structure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when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knockout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becomes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more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complicate,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from</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bottom</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top.</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substructure</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in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deep</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red</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implies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significantly</a:t>
            </a:r>
            <a:r>
              <a:rPr lang="zh-CN" altLang="en-US" dirty="0">
                <a:latin typeface="Calibri" charset="0"/>
                <a:ea typeface="Calibri" charset="0"/>
                <a:cs typeface="Calibri" charset="0"/>
              </a:rPr>
              <a:t> </a:t>
            </a:r>
            <a:r>
              <a:rPr lang="en-US" altLang="zh-CN" dirty="0">
                <a:latin typeface="Calibri" charset="0"/>
                <a:ea typeface="Calibri" charset="0"/>
                <a:cs typeface="Calibri" charset="0"/>
              </a:rPr>
              <a:t>increase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and</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several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of</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them</a:t>
            </a:r>
            <a:r>
              <a:rPr lang="zh-CN" altLang="en-US" dirty="0">
                <a:latin typeface="Calibri" charset="0"/>
                <a:ea typeface="Calibri" charset="0"/>
                <a:cs typeface="Calibri" charset="0"/>
              </a:rPr>
              <a:t> </a:t>
            </a:r>
            <a:r>
              <a:rPr lang="en-US" altLang="zh-CN" dirty="0">
                <a:latin typeface="Calibri" charset="0"/>
                <a:ea typeface="Calibri" charset="0"/>
                <a:cs typeface="Calibri" charset="0"/>
              </a:rPr>
              <a:t>have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not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been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noticed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before.</a:t>
            </a:r>
          </a:p>
        </p:txBody>
      </p:sp>
    </p:spTree>
    <p:extLst>
      <p:ext uri="{BB962C8B-B14F-4D97-AF65-F5344CB8AC3E}">
        <p14:creationId xmlns:p14="http://schemas.microsoft.com/office/powerpoint/2010/main" val="115645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Figure</a:t>
            </a:r>
            <a:r>
              <a:rPr kumimoji="1" lang="zh-CN" altLang="en-US" dirty="0" smtClean="0"/>
              <a:t> </a:t>
            </a:r>
            <a:r>
              <a:rPr kumimoji="1" lang="en-US" altLang="zh-CN" dirty="0" smtClean="0"/>
              <a:t>2</a:t>
            </a:r>
            <a:r>
              <a:rPr kumimoji="1" lang="zh-CN" altLang="en-US" dirty="0" smtClean="0"/>
              <a:t> </a:t>
            </a:r>
            <a:r>
              <a:rPr kumimoji="1" lang="en-US" altLang="zh-CN" dirty="0" smtClean="0"/>
              <a:t>EFG</a:t>
            </a:r>
            <a:endParaRPr kumimoji="1" lang="zh-CN" altLang="en-US" dirty="0"/>
          </a:p>
        </p:txBody>
      </p:sp>
      <p:sp>
        <p:nvSpPr>
          <p:cNvPr id="3" name="Content Placeholder 2"/>
          <p:cNvSpPr>
            <a:spLocks noGrp="1"/>
          </p:cNvSpPr>
          <p:nvPr>
            <p:ph idx="1"/>
          </p:nvPr>
        </p:nvSpPr>
        <p:spPr/>
        <p:txBody>
          <a:bodyPr>
            <a:normAutofit/>
          </a:bodyPr>
          <a:lstStyle/>
          <a:p>
            <a:r>
              <a:rPr lang="en-US" altLang="zh-CN" sz="1800" dirty="0"/>
              <a:t>In the KO_fu8 profile (Figure2 E), the relative abundance of structures without </a:t>
            </a:r>
            <a:r>
              <a:rPr lang="en-US" altLang="zh-CN" sz="1800" dirty="0" err="1"/>
              <a:t>fucose</a:t>
            </a:r>
            <a:r>
              <a:rPr lang="en-US" altLang="zh-CN" sz="1800" dirty="0"/>
              <a:t> have significant decrease. But the tetra-antennary </a:t>
            </a:r>
            <a:r>
              <a:rPr lang="en-US" altLang="zh-CN" sz="1800" dirty="0" err="1"/>
              <a:t>polyLacNac</a:t>
            </a:r>
            <a:r>
              <a:rPr lang="en-US" altLang="zh-CN" sz="1800" dirty="0"/>
              <a:t> elongated N-glycan with no </a:t>
            </a:r>
            <a:r>
              <a:rPr lang="en-US" altLang="zh-CN" sz="1800" dirty="0" err="1"/>
              <a:t>fucose</a:t>
            </a:r>
            <a:r>
              <a:rPr lang="en-US" altLang="zh-CN" sz="1800" dirty="0"/>
              <a:t> increases, which is not noticed before. </a:t>
            </a:r>
          </a:p>
          <a:p>
            <a:r>
              <a:rPr lang="en-US" altLang="zh-CN" sz="1800" dirty="0"/>
              <a:t>  In the KO_stgal4/6 profile(Figure2 F), the relative abundance of structures with sialyation have significant decrease. But the tetra-antennary and tri-antennary </a:t>
            </a:r>
            <a:r>
              <a:rPr lang="en-US" altLang="zh-CN" sz="1800" dirty="0" err="1"/>
              <a:t>polyLacNac</a:t>
            </a:r>
            <a:r>
              <a:rPr lang="en-US" altLang="zh-CN" sz="1800" dirty="0"/>
              <a:t> elongated N-glycan with no sialyation increase.</a:t>
            </a:r>
          </a:p>
          <a:p>
            <a:r>
              <a:rPr lang="en-US" altLang="zh-CN" sz="1800" dirty="0"/>
              <a:t>  In the knockout group of </a:t>
            </a:r>
            <a:r>
              <a:rPr lang="en-US" altLang="zh-CN" sz="1800" dirty="0" err="1"/>
              <a:t>mgat</a:t>
            </a:r>
            <a:r>
              <a:rPr lang="en-US" altLang="zh-CN" sz="1800" dirty="0"/>
              <a:t> 4B, </a:t>
            </a:r>
            <a:r>
              <a:rPr lang="en-US" altLang="zh-CN" sz="1800" dirty="0" err="1"/>
              <a:t>mgat</a:t>
            </a:r>
            <a:r>
              <a:rPr lang="en-US" altLang="zh-CN" sz="1800" dirty="0"/>
              <a:t> 4A/4B and </a:t>
            </a:r>
            <a:r>
              <a:rPr lang="en-US" altLang="zh-CN" sz="1800" dirty="0" err="1"/>
              <a:t>mgat</a:t>
            </a:r>
            <a:r>
              <a:rPr lang="en-US" altLang="zh-CN" sz="1800" dirty="0"/>
              <a:t> 5 (Figure2 G), most of the tetra-antennary structures decrease. The </a:t>
            </a:r>
            <a:r>
              <a:rPr lang="en-US" altLang="zh-CN" sz="1800" dirty="0" err="1"/>
              <a:t>Mgat</a:t>
            </a:r>
            <a:r>
              <a:rPr lang="en-US" altLang="zh-CN" sz="1800" dirty="0"/>
              <a:t> 4B and </a:t>
            </a:r>
            <a:r>
              <a:rPr lang="en-US" altLang="zh-CN" sz="1800" dirty="0" err="1"/>
              <a:t>mgat</a:t>
            </a:r>
            <a:r>
              <a:rPr lang="en-US" altLang="zh-CN" sz="1800" dirty="0"/>
              <a:t> 5 both have significantly decrease in tri-antennary </a:t>
            </a:r>
            <a:r>
              <a:rPr lang="en-US" altLang="zh-CN" sz="1800" dirty="0" err="1"/>
              <a:t>polyLacNac</a:t>
            </a:r>
            <a:r>
              <a:rPr lang="en-US" altLang="zh-CN" sz="1800" dirty="0"/>
              <a:t> elongated N-glycan. While </a:t>
            </a:r>
            <a:r>
              <a:rPr lang="en-US" altLang="zh-CN" sz="1800" dirty="0" err="1"/>
              <a:t>mgat</a:t>
            </a:r>
            <a:r>
              <a:rPr lang="en-US" altLang="zh-CN" sz="1800" dirty="0"/>
              <a:t> 4B has significantly increase in tri-antennary </a:t>
            </a:r>
            <a:r>
              <a:rPr lang="en-US" altLang="zh-CN" sz="1800" dirty="0" err="1"/>
              <a:t>LacNac</a:t>
            </a:r>
            <a:r>
              <a:rPr lang="en-US" altLang="zh-CN" sz="1800" dirty="0"/>
              <a:t> elongated N-glycan</a:t>
            </a:r>
            <a:r>
              <a:rPr lang="en-US" altLang="zh-CN" sz="1800" dirty="0" smtClean="0"/>
              <a:t>.</a:t>
            </a:r>
            <a:endParaRPr lang="en-US" altLang="zh-CN" sz="1800" dirty="0"/>
          </a:p>
        </p:txBody>
      </p:sp>
    </p:spTree>
    <p:extLst>
      <p:ext uri="{BB962C8B-B14F-4D97-AF65-F5344CB8AC3E}">
        <p14:creationId xmlns:p14="http://schemas.microsoft.com/office/powerpoint/2010/main" val="751219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1346295" y="142336"/>
            <a:ext cx="1330504" cy="6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dirty="0" smtClean="0"/>
              <a:t>Figure</a:t>
            </a:r>
            <a:r>
              <a:rPr kumimoji="1" lang="zh-CN" altLang="en-US" sz="1800" b="1" dirty="0" smtClean="0"/>
              <a:t>   </a:t>
            </a:r>
            <a:r>
              <a:rPr kumimoji="1" lang="en-US" altLang="zh-CN" sz="1800" b="1" dirty="0" smtClean="0"/>
              <a:t>4A</a:t>
            </a:r>
            <a:endParaRPr kumimoji="1" lang="zh-CN" altLang="en-US" sz="1800" b="1" dirty="0"/>
          </a:p>
        </p:txBody>
      </p:sp>
      <p:sp>
        <p:nvSpPr>
          <p:cNvPr id="45" name="Title 1"/>
          <p:cNvSpPr txBox="1">
            <a:spLocks/>
          </p:cNvSpPr>
          <p:nvPr/>
        </p:nvSpPr>
        <p:spPr>
          <a:xfrm>
            <a:off x="2077816" y="2166778"/>
            <a:ext cx="1136142" cy="6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dirty="0" smtClean="0"/>
              <a:t>4B</a:t>
            </a:r>
            <a:endParaRPr kumimoji="1" lang="zh-CN" altLang="en-US" sz="1800" b="1" dirty="0"/>
          </a:p>
        </p:txBody>
      </p:sp>
      <p:sp>
        <p:nvSpPr>
          <p:cNvPr id="65" name="Title 1"/>
          <p:cNvSpPr txBox="1">
            <a:spLocks/>
          </p:cNvSpPr>
          <p:nvPr/>
        </p:nvSpPr>
        <p:spPr>
          <a:xfrm>
            <a:off x="2093718" y="4410809"/>
            <a:ext cx="1136142" cy="6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dirty="0" smtClean="0"/>
              <a:t>4C</a:t>
            </a:r>
            <a:endParaRPr kumimoji="1" lang="zh-CN" altLang="en-US" sz="1800" b="1" dirty="0"/>
          </a:p>
        </p:txBody>
      </p:sp>
      <p:grpSp>
        <p:nvGrpSpPr>
          <p:cNvPr id="8" name="Group 7"/>
          <p:cNvGrpSpPr/>
          <p:nvPr/>
        </p:nvGrpSpPr>
        <p:grpSpPr>
          <a:xfrm>
            <a:off x="2708603" y="4585099"/>
            <a:ext cx="3633754" cy="1982047"/>
            <a:chOff x="2684750" y="4585099"/>
            <a:chExt cx="3633754" cy="1982047"/>
          </a:xfrm>
        </p:grpSpPr>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750" y="4585099"/>
              <a:ext cx="3633754" cy="1982047"/>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394" y="6012220"/>
              <a:ext cx="2976259" cy="278743"/>
            </a:xfrm>
            <a:prstGeom prst="rect">
              <a:avLst/>
            </a:prstGeom>
          </p:spPr>
        </p:pic>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750" y="248085"/>
            <a:ext cx="3644900" cy="19939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8193" y="1078545"/>
            <a:ext cx="5879215" cy="3391855"/>
          </a:xfrm>
          <a:prstGeom prst="rect">
            <a:avLst/>
          </a:prstGeom>
        </p:spPr>
      </p:pic>
    </p:spTree>
    <p:extLst>
      <p:ext uri="{BB962C8B-B14F-4D97-AF65-F5344CB8AC3E}">
        <p14:creationId xmlns:p14="http://schemas.microsoft.com/office/powerpoint/2010/main" val="1574513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Compare the </a:t>
            </a:r>
            <a:r>
              <a:rPr kumimoji="1" lang="en-US" altLang="zh-CN" dirty="0" err="1" smtClean="0"/>
              <a:t>glycoprofile</a:t>
            </a:r>
            <a:endParaRPr kumimoji="1" lang="zh-CN" altLang="en-US" dirty="0"/>
          </a:p>
        </p:txBody>
      </p:sp>
      <p:sp>
        <p:nvSpPr>
          <p:cNvPr id="3" name="Content Placeholder 2"/>
          <p:cNvSpPr>
            <a:spLocks noGrp="1"/>
          </p:cNvSpPr>
          <p:nvPr>
            <p:ph idx="1"/>
          </p:nvPr>
        </p:nvSpPr>
        <p:spPr/>
        <p:txBody>
          <a:bodyPr/>
          <a:lstStyle/>
          <a:p>
            <a:r>
              <a:rPr kumimoji="1" lang="en-US" altLang="zh-CN" dirty="0"/>
              <a:t>Comparing the </a:t>
            </a:r>
            <a:r>
              <a:rPr kumimoji="1" lang="en-US" altLang="zh-CN" dirty="0" err="1"/>
              <a:t>glycoprofile</a:t>
            </a:r>
            <a:r>
              <a:rPr kumimoji="1" lang="en-US" altLang="zh-CN" dirty="0"/>
              <a:t> is important.</a:t>
            </a:r>
            <a:r>
              <a:rPr kumimoji="1" lang="zh-CN" altLang="en-US" dirty="0"/>
              <a:t> </a:t>
            </a:r>
            <a:r>
              <a:rPr kumimoji="1" lang="en-US" altLang="zh-CN" dirty="0"/>
              <a:t>It</a:t>
            </a:r>
            <a:r>
              <a:rPr kumimoji="1" lang="zh-CN" altLang="en-US" dirty="0"/>
              <a:t> </a:t>
            </a:r>
            <a:r>
              <a:rPr kumimoji="1" lang="en-US" altLang="zh-CN" dirty="0"/>
              <a:t>tells</a:t>
            </a:r>
            <a:r>
              <a:rPr kumimoji="1" lang="zh-CN" altLang="en-US" dirty="0"/>
              <a:t> </a:t>
            </a:r>
            <a:r>
              <a:rPr kumimoji="1" lang="en-US" altLang="zh-CN" dirty="0"/>
              <a:t>us</a:t>
            </a:r>
            <a:r>
              <a:rPr kumimoji="1" lang="zh-CN" altLang="en-US" dirty="0"/>
              <a:t> </a:t>
            </a:r>
            <a:r>
              <a:rPr kumimoji="1" lang="en-US" altLang="zh-CN" dirty="0"/>
              <a:t>how</a:t>
            </a:r>
            <a:r>
              <a:rPr kumimoji="1" lang="zh-CN" altLang="en-US" dirty="0"/>
              <a:t> </a:t>
            </a:r>
            <a:r>
              <a:rPr kumimoji="1" lang="en-US" altLang="zh-CN" dirty="0"/>
              <a:t>glycan</a:t>
            </a:r>
            <a:r>
              <a:rPr kumimoji="1" lang="zh-CN" altLang="en-US" dirty="0"/>
              <a:t> </a:t>
            </a:r>
            <a:r>
              <a:rPr kumimoji="1" lang="en-US" altLang="zh-CN" dirty="0"/>
              <a:t>synthesis</a:t>
            </a:r>
            <a:r>
              <a:rPr kumimoji="1" lang="zh-CN" altLang="en-US" dirty="0"/>
              <a:t> </a:t>
            </a:r>
            <a:r>
              <a:rPr kumimoji="1" lang="en-US" altLang="zh-CN" dirty="0"/>
              <a:t>process</a:t>
            </a:r>
            <a:r>
              <a:rPr kumimoji="1" lang="zh-CN" altLang="en-US" dirty="0"/>
              <a:t> </a:t>
            </a:r>
            <a:r>
              <a:rPr kumimoji="1" lang="en-US" altLang="zh-CN" dirty="0"/>
              <a:t>is</a:t>
            </a:r>
            <a:r>
              <a:rPr kumimoji="1" lang="zh-CN" altLang="en-US" dirty="0"/>
              <a:t> </a:t>
            </a:r>
            <a:r>
              <a:rPr kumimoji="1" lang="en-US" altLang="zh-CN" dirty="0"/>
              <a:t>regulated</a:t>
            </a:r>
            <a:r>
              <a:rPr kumimoji="1" lang="zh-CN" altLang="en-US" dirty="0"/>
              <a:t> </a:t>
            </a:r>
            <a:r>
              <a:rPr kumimoji="1" lang="en-US" altLang="zh-CN" dirty="0"/>
              <a:t>or</a:t>
            </a:r>
            <a:r>
              <a:rPr kumimoji="1" lang="zh-CN" altLang="en-US" dirty="0"/>
              <a:t> </a:t>
            </a:r>
            <a:r>
              <a:rPr kumimoji="1" lang="en-US" altLang="zh-CN" dirty="0"/>
              <a:t>influenced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genome</a:t>
            </a:r>
            <a:r>
              <a:rPr kumimoji="1" lang="zh-CN" altLang="en-US" dirty="0"/>
              <a:t> </a:t>
            </a:r>
            <a:r>
              <a:rPr kumimoji="1" lang="en-US" altLang="zh-CN" dirty="0"/>
              <a:t>modification</a:t>
            </a:r>
            <a:r>
              <a:rPr kumimoji="1" lang="en-US" altLang="zh-CN" dirty="0" smtClean="0"/>
              <a:t>.</a:t>
            </a:r>
            <a:r>
              <a:rPr kumimoji="1" lang="zh-CN" altLang="en-US" dirty="0" smtClean="0"/>
              <a:t> </a:t>
            </a:r>
            <a:r>
              <a:rPr kumimoji="1" lang="en-US" altLang="zh-CN" dirty="0" smtClean="0"/>
              <a:t>Difference,</a:t>
            </a:r>
            <a:r>
              <a:rPr kumimoji="1" lang="zh-CN" altLang="en-US" dirty="0" smtClean="0"/>
              <a:t> </a:t>
            </a:r>
            <a:r>
              <a:rPr kumimoji="1" lang="en-US" altLang="zh-CN" dirty="0" err="1" smtClean="0"/>
              <a:t>substructre</a:t>
            </a:r>
            <a:r>
              <a:rPr kumimoji="1" lang="en-US" altLang="zh-CN" dirty="0" smtClean="0"/>
              <a:t>(motif),</a:t>
            </a:r>
            <a:r>
              <a:rPr kumimoji="1" lang="zh-CN" altLang="en-US" dirty="0" smtClean="0"/>
              <a:t> </a:t>
            </a:r>
            <a:r>
              <a:rPr kumimoji="1" lang="en-US" altLang="zh-CN" dirty="0" smtClean="0"/>
              <a:t>synthesis</a:t>
            </a:r>
            <a:r>
              <a:rPr kumimoji="1" lang="zh-CN" altLang="en-US" dirty="0" smtClean="0"/>
              <a:t> </a:t>
            </a:r>
            <a:r>
              <a:rPr kumimoji="1" lang="en-US" altLang="zh-CN" dirty="0" smtClean="0"/>
              <a:t>perturbation.</a:t>
            </a:r>
          </a:p>
          <a:p>
            <a:r>
              <a:rPr kumimoji="1" lang="en-US" altLang="zh-CN" dirty="0" smtClean="0"/>
              <a:t>Reading</a:t>
            </a:r>
            <a:r>
              <a:rPr kumimoji="1" lang="zh-CN" altLang="en-US" dirty="0" smtClean="0"/>
              <a:t> </a:t>
            </a:r>
            <a:r>
              <a:rPr kumimoji="1" lang="en-US" altLang="zh-CN" dirty="0" err="1" smtClean="0"/>
              <a:t>glycoprofile</a:t>
            </a:r>
            <a:r>
              <a:rPr kumimoji="1" lang="zh-CN" altLang="en-US" dirty="0" smtClean="0"/>
              <a:t> </a:t>
            </a:r>
            <a:r>
              <a:rPr kumimoji="1" lang="en-US" altLang="zh-CN" dirty="0" smtClean="0"/>
              <a:t>is</a:t>
            </a:r>
            <a:r>
              <a:rPr kumimoji="1" lang="zh-CN" altLang="en-US" dirty="0" smtClean="0"/>
              <a:t> </a:t>
            </a:r>
            <a:r>
              <a:rPr kumimoji="1" lang="en-US" altLang="zh-CN" dirty="0" smtClean="0"/>
              <a:t>hard.</a:t>
            </a:r>
            <a:r>
              <a:rPr kumimoji="1" lang="zh-CN" altLang="en-US" dirty="0" smtClean="0"/>
              <a:t> </a:t>
            </a:r>
            <a:r>
              <a:rPr kumimoji="1" lang="en-US" altLang="zh-CN" dirty="0" smtClean="0"/>
              <a:t>Each</a:t>
            </a:r>
            <a:r>
              <a:rPr kumimoji="1" lang="zh-CN" altLang="en-US" dirty="0" smtClean="0"/>
              <a:t> </a:t>
            </a:r>
            <a:r>
              <a:rPr kumimoji="1" lang="en-US" altLang="zh-CN" dirty="0" err="1" smtClean="0"/>
              <a:t>glycoprofile</a:t>
            </a:r>
            <a:r>
              <a:rPr kumimoji="1" lang="zh-CN" altLang="en-US" dirty="0" smtClean="0"/>
              <a:t> </a:t>
            </a:r>
            <a:r>
              <a:rPr kumimoji="1" lang="en-US" altLang="zh-CN" dirty="0" smtClean="0"/>
              <a:t>has</a:t>
            </a:r>
            <a:r>
              <a:rPr kumimoji="1" lang="zh-CN" altLang="en-US" dirty="0" smtClean="0"/>
              <a:t> </a:t>
            </a:r>
            <a:r>
              <a:rPr kumimoji="1" lang="en-US" altLang="zh-CN" dirty="0" smtClean="0"/>
              <a:t>multiple</a:t>
            </a:r>
            <a:r>
              <a:rPr kumimoji="1" lang="zh-CN" altLang="en-US" dirty="0" smtClean="0"/>
              <a:t> </a:t>
            </a:r>
            <a:r>
              <a:rPr kumimoji="1" lang="en-US" altLang="zh-CN" dirty="0" smtClean="0"/>
              <a:t>glycan</a:t>
            </a:r>
            <a:r>
              <a:rPr kumimoji="1" lang="zh-CN" altLang="en-US" dirty="0" smtClean="0"/>
              <a:t> </a:t>
            </a:r>
            <a:r>
              <a:rPr kumimoji="1" lang="en-US" altLang="zh-CN" dirty="0" smtClean="0"/>
              <a:t>structures</a:t>
            </a:r>
            <a:r>
              <a:rPr kumimoji="1" lang="zh-CN" altLang="en-US" dirty="0" smtClean="0"/>
              <a:t> </a:t>
            </a:r>
            <a:r>
              <a:rPr kumimoji="1" lang="en-US" altLang="zh-CN" dirty="0" smtClean="0"/>
              <a:t>and</a:t>
            </a:r>
            <a:r>
              <a:rPr kumimoji="1" lang="zh-CN" altLang="en-US" dirty="0" smtClean="0"/>
              <a:t> </a:t>
            </a:r>
            <a:r>
              <a:rPr kumimoji="1" lang="en-US" altLang="zh-CN" dirty="0" smtClean="0"/>
              <a:t>each</a:t>
            </a:r>
            <a:r>
              <a:rPr kumimoji="1" lang="zh-CN" altLang="en-US" dirty="0" smtClean="0"/>
              <a:t> </a:t>
            </a:r>
            <a:r>
              <a:rPr kumimoji="1" lang="en-US" altLang="zh-CN" dirty="0" smtClean="0"/>
              <a:t>glycan</a:t>
            </a:r>
            <a:r>
              <a:rPr kumimoji="1" lang="zh-CN" altLang="en-US" dirty="0" smtClean="0"/>
              <a:t> </a:t>
            </a:r>
            <a:r>
              <a:rPr kumimoji="1" lang="en-US" altLang="zh-CN" dirty="0" smtClean="0"/>
              <a:t>structure</a:t>
            </a:r>
            <a:r>
              <a:rPr kumimoji="1" lang="zh-CN" altLang="en-US" dirty="0" smtClean="0"/>
              <a:t> </a:t>
            </a:r>
            <a:r>
              <a:rPr kumimoji="1" lang="en-US" altLang="zh-CN" dirty="0" smtClean="0"/>
              <a:t>has</a:t>
            </a:r>
            <a:r>
              <a:rPr kumimoji="1" lang="zh-CN" altLang="en-US" dirty="0" smtClean="0"/>
              <a:t> </a:t>
            </a:r>
            <a:r>
              <a:rPr kumimoji="1" lang="en-US" altLang="zh-CN" dirty="0" smtClean="0"/>
              <a:t>overlapping</a:t>
            </a:r>
            <a:r>
              <a:rPr kumimoji="1" lang="zh-CN" altLang="en-US" dirty="0" smtClean="0"/>
              <a:t> </a:t>
            </a:r>
            <a:r>
              <a:rPr kumimoji="1" lang="en-US" altLang="zh-CN" dirty="0" smtClean="0"/>
              <a:t>chemical</a:t>
            </a:r>
            <a:r>
              <a:rPr kumimoji="1" lang="zh-CN" altLang="en-US" dirty="0" smtClean="0"/>
              <a:t> </a:t>
            </a:r>
            <a:r>
              <a:rPr kumimoji="1" lang="en-US" altLang="zh-CN" dirty="0" smtClean="0"/>
              <a:t>structure.</a:t>
            </a:r>
          </a:p>
          <a:p>
            <a:r>
              <a:rPr kumimoji="1" lang="en-US" altLang="zh-CN" dirty="0" smtClean="0"/>
              <a:t>Comparing</a:t>
            </a:r>
            <a:r>
              <a:rPr kumimoji="1" lang="zh-CN" altLang="en-US" dirty="0" smtClean="0"/>
              <a:t> </a:t>
            </a:r>
            <a:r>
              <a:rPr kumimoji="1" lang="en-US" altLang="zh-CN" dirty="0" err="1" smtClean="0"/>
              <a:t>glycoprofile</a:t>
            </a:r>
            <a:r>
              <a:rPr kumimoji="1" lang="zh-CN" altLang="en-US" dirty="0" smtClean="0"/>
              <a:t> </a:t>
            </a:r>
            <a:r>
              <a:rPr kumimoji="1" lang="en-US" altLang="zh-CN" dirty="0" smtClean="0"/>
              <a:t>is</a:t>
            </a:r>
            <a:r>
              <a:rPr kumimoji="1" lang="zh-CN" altLang="en-US" dirty="0" smtClean="0"/>
              <a:t> </a:t>
            </a:r>
            <a:r>
              <a:rPr kumimoji="1" lang="en-US" altLang="zh-CN" dirty="0" smtClean="0"/>
              <a:t>even</a:t>
            </a:r>
            <a:r>
              <a:rPr kumimoji="1" lang="zh-CN" altLang="en-US" dirty="0" smtClean="0"/>
              <a:t> </a:t>
            </a:r>
            <a:r>
              <a:rPr kumimoji="1" lang="en-US" altLang="zh-CN" dirty="0" smtClean="0"/>
              <a:t>harder.</a:t>
            </a:r>
            <a:r>
              <a:rPr kumimoji="1" lang="zh-CN" altLang="en-US" dirty="0" smtClean="0"/>
              <a:t> </a:t>
            </a:r>
            <a:r>
              <a:rPr kumimoji="1" lang="en-US" altLang="zh-CN" dirty="0" smtClean="0"/>
              <a:t>Because</a:t>
            </a:r>
            <a:r>
              <a:rPr kumimoji="1" lang="zh-CN" altLang="en-US" dirty="0" smtClean="0"/>
              <a:t> </a:t>
            </a:r>
            <a:r>
              <a:rPr kumimoji="1" lang="en-US" altLang="zh-CN" dirty="0" smtClean="0"/>
              <a:t>each</a:t>
            </a:r>
            <a:r>
              <a:rPr kumimoji="1" lang="zh-CN" altLang="en-US" dirty="0" smtClean="0"/>
              <a:t> </a:t>
            </a:r>
            <a:r>
              <a:rPr kumimoji="1" lang="en-US" altLang="zh-CN" dirty="0" err="1" smtClean="0"/>
              <a:t>glycoprofile</a:t>
            </a:r>
            <a:r>
              <a:rPr kumimoji="1" lang="zh-CN" altLang="en-US" dirty="0" smtClean="0"/>
              <a:t> </a:t>
            </a:r>
            <a:r>
              <a:rPr kumimoji="1" lang="en-US" altLang="zh-CN" dirty="0" smtClean="0"/>
              <a:t>has</a:t>
            </a:r>
            <a:r>
              <a:rPr kumimoji="1" lang="zh-CN" altLang="en-US" dirty="0" smtClean="0"/>
              <a:t> </a:t>
            </a:r>
            <a:r>
              <a:rPr kumimoji="1" lang="en-US" altLang="zh-CN" dirty="0" smtClean="0"/>
              <a:t>different</a:t>
            </a:r>
            <a:r>
              <a:rPr kumimoji="1" lang="zh-CN" altLang="en-US" dirty="0" smtClean="0"/>
              <a:t> </a:t>
            </a:r>
            <a:r>
              <a:rPr kumimoji="1" lang="en-US" altLang="zh-CN" dirty="0" err="1" smtClean="0"/>
              <a:t>glycans</a:t>
            </a:r>
            <a:r>
              <a:rPr kumimoji="1" lang="en-US" altLang="zh-CN" dirty="0" smtClean="0"/>
              <a:t>,</a:t>
            </a:r>
            <a:r>
              <a:rPr kumimoji="1" lang="zh-CN" altLang="en-US" dirty="0" smtClean="0"/>
              <a:t> </a:t>
            </a:r>
            <a:r>
              <a:rPr kumimoji="1" lang="en-US" altLang="zh-CN" dirty="0" smtClean="0"/>
              <a:t>you</a:t>
            </a:r>
            <a:r>
              <a:rPr kumimoji="1" lang="zh-CN" altLang="en-US" dirty="0" smtClean="0"/>
              <a:t> </a:t>
            </a:r>
            <a:r>
              <a:rPr kumimoji="1" lang="en-US" altLang="zh-CN" dirty="0" smtClean="0"/>
              <a:t>cannot</a:t>
            </a:r>
            <a:r>
              <a:rPr kumimoji="1" lang="zh-CN" altLang="en-US" dirty="0" smtClean="0"/>
              <a:t> </a:t>
            </a:r>
            <a:r>
              <a:rPr kumimoji="1" lang="en-US" altLang="zh-CN" dirty="0" smtClean="0"/>
              <a:t>directly</a:t>
            </a:r>
            <a:r>
              <a:rPr kumimoji="1" lang="zh-CN" altLang="en-US" dirty="0" smtClean="0"/>
              <a:t> </a:t>
            </a:r>
            <a:r>
              <a:rPr kumimoji="1" lang="en-US" altLang="zh-CN" dirty="0" smtClean="0"/>
              <a:t>compare</a:t>
            </a:r>
            <a:r>
              <a:rPr kumimoji="1" lang="zh-CN" altLang="en-US" dirty="0" smtClean="0"/>
              <a:t> </a:t>
            </a:r>
            <a:r>
              <a:rPr kumimoji="1" lang="en-US" altLang="zh-CN" dirty="0" smtClean="0"/>
              <a:t>them.</a:t>
            </a:r>
          </a:p>
        </p:txBody>
      </p:sp>
    </p:spTree>
    <p:extLst>
      <p:ext uri="{BB962C8B-B14F-4D97-AF65-F5344CB8AC3E}">
        <p14:creationId xmlns:p14="http://schemas.microsoft.com/office/powerpoint/2010/main" val="17003241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16275" y="5821070"/>
            <a:ext cx="3166984" cy="834203"/>
          </a:xfrm>
          <a:prstGeom prst="rect">
            <a:avLst/>
          </a:prstGeom>
          <a:noFill/>
        </p:spPr>
        <p:txBody>
          <a:bodyPr wrap="square" rtlCol="0">
            <a:spAutoFit/>
          </a:bodyPr>
          <a:lstStyle/>
          <a:p>
            <a:r>
              <a:rPr lang="en-US" altLang="zh-CN" sz="964" dirty="0" smtClean="0"/>
              <a:t>The plot on the left side comes from the </a:t>
            </a:r>
            <a:r>
              <a:rPr lang="en-US" altLang="zh-CN" sz="964" b="1" dirty="0" smtClean="0"/>
              <a:t>Nature</a:t>
            </a:r>
            <a:r>
              <a:rPr lang="zh-CN" altLang="en-US" sz="964" b="1" dirty="0" smtClean="0"/>
              <a:t> </a:t>
            </a:r>
            <a:r>
              <a:rPr lang="en-US" altLang="zh-CN" sz="964" b="1" dirty="0" smtClean="0"/>
              <a:t>Communication</a:t>
            </a:r>
            <a:r>
              <a:rPr lang="zh-CN" altLang="en-US" sz="964" b="1" dirty="0" smtClean="0"/>
              <a:t> </a:t>
            </a:r>
            <a:r>
              <a:rPr lang="en-US" altLang="zh-CN" sz="964" dirty="0" smtClean="0"/>
              <a:t>paper, which shows the native mass spectrum profile for WT, KO mgat4A, KO mgat4B profile.</a:t>
            </a:r>
          </a:p>
          <a:p>
            <a:r>
              <a:rPr lang="en-US" sz="964" dirty="0" smtClean="0"/>
              <a:t>The plot on the right shows it can be transferred to motif vector.</a:t>
            </a:r>
            <a:endParaRPr lang="en-US" sz="964" dirty="0"/>
          </a:p>
        </p:txBody>
      </p:sp>
      <p:sp>
        <p:nvSpPr>
          <p:cNvPr id="22" name="Title 1"/>
          <p:cNvSpPr>
            <a:spLocks noGrp="1"/>
          </p:cNvSpPr>
          <p:nvPr>
            <p:ph type="title"/>
          </p:nvPr>
        </p:nvSpPr>
        <p:spPr>
          <a:xfrm>
            <a:off x="416275" y="271089"/>
            <a:ext cx="6696906" cy="699028"/>
          </a:xfrm>
        </p:spPr>
        <p:txBody>
          <a:bodyPr>
            <a:noAutofit/>
          </a:bodyPr>
          <a:lstStyle/>
          <a:p>
            <a:r>
              <a:rPr lang="en-US" altLang="zh-CN" sz="2400" dirty="0" smtClean="0"/>
              <a:t>Data</a:t>
            </a:r>
            <a:r>
              <a:rPr lang="zh-CN" altLang="en-US" sz="2400" dirty="0" smtClean="0"/>
              <a:t> </a:t>
            </a:r>
            <a:r>
              <a:rPr lang="en-US" altLang="zh-CN" sz="2400" dirty="0" smtClean="0"/>
              <a:t>1</a:t>
            </a:r>
            <a:r>
              <a:rPr lang="zh-CN" altLang="en-US" sz="2400" dirty="0" smtClean="0"/>
              <a:t> </a:t>
            </a:r>
            <a:r>
              <a:rPr lang="en-US" altLang="zh-CN" sz="2400" dirty="0" smtClean="0"/>
              <a:t>Part</a:t>
            </a:r>
            <a:r>
              <a:rPr lang="zh-CN" altLang="en-US" sz="2400" dirty="0" smtClean="0"/>
              <a:t> </a:t>
            </a:r>
            <a:r>
              <a:rPr lang="en-US" altLang="zh-CN" sz="2400" dirty="0" smtClean="0"/>
              <a:t>3</a:t>
            </a:r>
            <a:r>
              <a:rPr lang="zh-CN" altLang="en-US" sz="2400" dirty="0" smtClean="0"/>
              <a:t> </a:t>
            </a:r>
            <a:r>
              <a:rPr lang="en-US" altLang="zh-CN" sz="2400" dirty="0" smtClean="0"/>
              <a:t>Inferring</a:t>
            </a:r>
            <a:r>
              <a:rPr lang="zh-CN" altLang="en-US" sz="2400" dirty="0" smtClean="0"/>
              <a:t> </a:t>
            </a:r>
            <a:r>
              <a:rPr lang="en-US" altLang="zh-CN" sz="2400" dirty="0" smtClean="0"/>
              <a:t>the</a:t>
            </a:r>
            <a:r>
              <a:rPr lang="zh-CN" altLang="en-US" sz="2400" dirty="0" smtClean="0"/>
              <a:t> </a:t>
            </a:r>
            <a:r>
              <a:rPr lang="en-US" altLang="zh-CN" sz="2400" dirty="0" err="1" smtClean="0"/>
              <a:t>glycoprofile</a:t>
            </a:r>
            <a:r>
              <a:rPr lang="zh-CN" altLang="en-US" sz="2400" dirty="0" smtClean="0"/>
              <a:t> </a:t>
            </a:r>
            <a:r>
              <a:rPr lang="en-US" altLang="zh-CN" sz="2400" dirty="0" smtClean="0"/>
              <a:t>abundance</a:t>
            </a:r>
            <a:r>
              <a:rPr lang="zh-CN" altLang="en-US" sz="2400" dirty="0" smtClean="0"/>
              <a:t> </a:t>
            </a:r>
            <a:r>
              <a:rPr lang="en-US" altLang="zh-CN" sz="2400" dirty="0" smtClean="0"/>
              <a:t>vector</a:t>
            </a:r>
            <a:r>
              <a:rPr lang="zh-CN" altLang="en-US" sz="2400" dirty="0" smtClean="0"/>
              <a:t> </a:t>
            </a:r>
            <a:r>
              <a:rPr lang="en-US" altLang="zh-CN" sz="2400" dirty="0" smtClean="0"/>
              <a:t>from</a:t>
            </a:r>
            <a:r>
              <a:rPr lang="zh-CN" altLang="en-US" sz="2400" dirty="0" smtClean="0"/>
              <a:t> </a:t>
            </a:r>
            <a:r>
              <a:rPr lang="en-US" altLang="zh-CN" sz="2400" dirty="0" smtClean="0"/>
              <a:t>native</a:t>
            </a:r>
            <a:r>
              <a:rPr lang="zh-CN" altLang="en-US" sz="2400" dirty="0" smtClean="0"/>
              <a:t> </a:t>
            </a:r>
            <a:r>
              <a:rPr lang="en-US" altLang="zh-CN" sz="2400" dirty="0" smtClean="0"/>
              <a:t>mass</a:t>
            </a:r>
            <a:r>
              <a:rPr lang="zh-CN" altLang="en-US" sz="2400" dirty="0" smtClean="0"/>
              <a:t> </a:t>
            </a:r>
            <a:r>
              <a:rPr lang="en-US" altLang="zh-CN" sz="2400" dirty="0" smtClean="0"/>
              <a:t>spectrum</a:t>
            </a:r>
            <a:r>
              <a:rPr lang="zh-CN" altLang="en-US" sz="2400" dirty="0" smtClean="0"/>
              <a:t> </a:t>
            </a:r>
            <a:r>
              <a:rPr lang="en-US" altLang="zh-CN" sz="2400" dirty="0" smtClean="0"/>
              <a:t>(ongoing)</a:t>
            </a:r>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47884"/>
          <a:stretch/>
        </p:blipFill>
        <p:spPr>
          <a:xfrm>
            <a:off x="-201152" y="1332916"/>
            <a:ext cx="5868219" cy="4019486"/>
          </a:xfrm>
          <a:prstGeom prst="rect">
            <a:avLst/>
          </a:prstGeom>
        </p:spPr>
      </p:pic>
      <p:sp>
        <p:nvSpPr>
          <p:cNvPr id="26" name="Rounded Rectangle 25"/>
          <p:cNvSpPr/>
          <p:nvPr/>
        </p:nvSpPr>
        <p:spPr>
          <a:xfrm>
            <a:off x="5551398" y="1926037"/>
            <a:ext cx="3377594" cy="2964343"/>
          </a:xfrm>
          <a:prstGeom prst="roundRect">
            <a:avLst>
              <a:gd name="adj" fmla="val 882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88"/>
          </a:p>
        </p:txBody>
      </p:sp>
      <p:grpSp>
        <p:nvGrpSpPr>
          <p:cNvPr id="27" name="Group 26"/>
          <p:cNvGrpSpPr/>
          <p:nvPr/>
        </p:nvGrpSpPr>
        <p:grpSpPr>
          <a:xfrm>
            <a:off x="6156671" y="2631182"/>
            <a:ext cx="2621731" cy="2121871"/>
            <a:chOff x="7036886" y="2949951"/>
            <a:chExt cx="3495641" cy="2829161"/>
          </a:xfrm>
        </p:grpSpPr>
        <p:sp>
          <p:nvSpPr>
            <p:cNvPr id="28" name="Rounded Rectangle 27"/>
            <p:cNvSpPr/>
            <p:nvPr/>
          </p:nvSpPr>
          <p:spPr>
            <a:xfrm>
              <a:off x="7036886" y="2949951"/>
              <a:ext cx="537958" cy="2197119"/>
            </a:xfrm>
            <a:prstGeom prst="roundRect">
              <a:avLst/>
            </a:prstGeom>
            <a:solidFill>
              <a:srgbClr val="CCCCCC"/>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29" name="Rounded Rectangle 28"/>
            <p:cNvSpPr/>
            <p:nvPr/>
          </p:nvSpPr>
          <p:spPr>
            <a:xfrm>
              <a:off x="7786069" y="5400598"/>
              <a:ext cx="2746458" cy="378514"/>
            </a:xfrm>
            <a:prstGeom prst="roundRect">
              <a:avLst/>
            </a:prstGeom>
            <a:solidFill>
              <a:srgbClr val="B8DC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30" name="Rounded Rectangle 29"/>
            <p:cNvSpPr/>
            <p:nvPr/>
          </p:nvSpPr>
          <p:spPr>
            <a:xfrm>
              <a:off x="7786069" y="2949951"/>
              <a:ext cx="2746458" cy="2197119"/>
            </a:xfrm>
            <a:prstGeom prst="roundRect">
              <a:avLst>
                <a:gd name="adj" fmla="val 4789"/>
              </a:avLst>
            </a:prstGeom>
            <a:solidFill>
              <a:srgbClr val="D4E1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gr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0054"/>
          <a:stretch/>
        </p:blipFill>
        <p:spPr>
          <a:xfrm>
            <a:off x="5557151" y="1332916"/>
            <a:ext cx="3291804" cy="3366084"/>
          </a:xfrm>
          <a:prstGeom prst="rect">
            <a:avLst/>
          </a:prstGeom>
        </p:spPr>
      </p:pic>
      <p:sp>
        <p:nvSpPr>
          <p:cNvPr id="32" name="TextBox 31"/>
          <p:cNvSpPr txBox="1"/>
          <p:nvPr/>
        </p:nvSpPr>
        <p:spPr>
          <a:xfrm>
            <a:off x="6140345" y="2305222"/>
            <a:ext cx="485434" cy="253916"/>
          </a:xfrm>
          <a:prstGeom prst="rect">
            <a:avLst/>
          </a:prstGeom>
          <a:noFill/>
        </p:spPr>
        <p:txBody>
          <a:bodyPr wrap="square" rtlCol="0">
            <a:spAutoFit/>
          </a:bodyPr>
          <a:lstStyle/>
          <a:p>
            <a:r>
              <a:rPr lang="en-US" altLang="zh-CN" sz="1050" dirty="0" smtClean="0"/>
              <a:t>Peak</a:t>
            </a:r>
            <a:endParaRPr lang="en-US" sz="1050" dirty="0"/>
          </a:p>
        </p:txBody>
      </p:sp>
      <p:sp>
        <p:nvSpPr>
          <p:cNvPr id="13" name="TextBox 12"/>
          <p:cNvSpPr txBox="1"/>
          <p:nvPr/>
        </p:nvSpPr>
        <p:spPr>
          <a:xfrm>
            <a:off x="5681972" y="5181408"/>
            <a:ext cx="3166984" cy="982577"/>
          </a:xfrm>
          <a:prstGeom prst="rect">
            <a:avLst/>
          </a:prstGeom>
          <a:noFill/>
        </p:spPr>
        <p:txBody>
          <a:bodyPr wrap="square" rtlCol="0">
            <a:spAutoFit/>
          </a:bodyPr>
          <a:lstStyle/>
          <a:p>
            <a:r>
              <a:rPr lang="en-US" altLang="zh-CN" sz="964" dirty="0" smtClean="0"/>
              <a:t>Green</a:t>
            </a:r>
            <a:r>
              <a:rPr lang="zh-CN" altLang="en-US" sz="964" dirty="0" smtClean="0"/>
              <a:t> </a:t>
            </a:r>
            <a:r>
              <a:rPr lang="en-US" altLang="zh-CN" sz="964" dirty="0"/>
              <a:t>box :</a:t>
            </a:r>
            <a:r>
              <a:rPr lang="zh-CN" altLang="en-US" sz="964" dirty="0"/>
              <a:t> </a:t>
            </a:r>
            <a:r>
              <a:rPr lang="en-US" altLang="zh-CN" sz="964" dirty="0" err="1"/>
              <a:t>glycoprofile</a:t>
            </a:r>
            <a:r>
              <a:rPr lang="zh-CN" altLang="en-US" sz="964" dirty="0"/>
              <a:t> </a:t>
            </a:r>
            <a:r>
              <a:rPr lang="en-US" altLang="zh-CN" sz="964" dirty="0"/>
              <a:t>abundance</a:t>
            </a:r>
            <a:r>
              <a:rPr lang="zh-CN" altLang="en-US" sz="964" dirty="0"/>
              <a:t> </a:t>
            </a:r>
            <a:r>
              <a:rPr lang="en-US" altLang="zh-CN" sz="964" dirty="0"/>
              <a:t>vector</a:t>
            </a:r>
          </a:p>
          <a:p>
            <a:r>
              <a:rPr lang="en-US" altLang="zh-CN" sz="964" dirty="0"/>
              <a:t>Grey</a:t>
            </a:r>
            <a:r>
              <a:rPr lang="zh-CN" altLang="en-US" sz="964" dirty="0"/>
              <a:t> </a:t>
            </a:r>
            <a:r>
              <a:rPr lang="en-US" altLang="zh-CN" sz="964" dirty="0" smtClean="0"/>
              <a:t>box:</a:t>
            </a:r>
            <a:r>
              <a:rPr lang="zh-CN" altLang="en-US" sz="964" dirty="0" smtClean="0"/>
              <a:t> </a:t>
            </a:r>
            <a:r>
              <a:rPr lang="en-US" altLang="zh-CN" sz="964" dirty="0"/>
              <a:t>glycan</a:t>
            </a:r>
            <a:r>
              <a:rPr lang="zh-CN" altLang="en-US" sz="964" dirty="0"/>
              <a:t> </a:t>
            </a:r>
            <a:r>
              <a:rPr lang="en-US" altLang="zh-CN" sz="964" dirty="0"/>
              <a:t>abundance</a:t>
            </a:r>
          </a:p>
          <a:p>
            <a:r>
              <a:rPr lang="en-US" altLang="zh-CN" sz="964" dirty="0" smtClean="0"/>
              <a:t>Blue</a:t>
            </a:r>
            <a:r>
              <a:rPr lang="zh-CN" altLang="en-US" sz="964" dirty="0" smtClean="0"/>
              <a:t> </a:t>
            </a:r>
            <a:r>
              <a:rPr lang="en-US" altLang="zh-CN" sz="964" dirty="0" smtClean="0"/>
              <a:t>box: motif structure for each signal peak</a:t>
            </a:r>
            <a:endParaRPr lang="en-US" altLang="zh-CN" sz="964" dirty="0"/>
          </a:p>
          <a:p>
            <a:r>
              <a:rPr lang="en-US" altLang="zh-CN" sz="964" dirty="0"/>
              <a:t>This</a:t>
            </a:r>
            <a:r>
              <a:rPr lang="zh-CN" altLang="en-US" sz="964" dirty="0"/>
              <a:t> </a:t>
            </a:r>
            <a:r>
              <a:rPr lang="en-US" altLang="zh-CN" sz="964" dirty="0"/>
              <a:t>plot</a:t>
            </a:r>
            <a:r>
              <a:rPr lang="zh-CN" altLang="en-US" sz="964" dirty="0"/>
              <a:t> </a:t>
            </a:r>
            <a:r>
              <a:rPr lang="en-US" altLang="zh-CN" sz="964" dirty="0"/>
              <a:t>shows</a:t>
            </a:r>
            <a:r>
              <a:rPr lang="zh-CN" altLang="en-US" sz="964" dirty="0"/>
              <a:t> </a:t>
            </a:r>
            <a:r>
              <a:rPr lang="en-US" altLang="zh-CN" sz="964" dirty="0"/>
              <a:t>that</a:t>
            </a:r>
            <a:r>
              <a:rPr lang="zh-CN" altLang="en-US" sz="964" dirty="0"/>
              <a:t> </a:t>
            </a:r>
            <a:r>
              <a:rPr lang="en-US" altLang="zh-CN" sz="964" dirty="0"/>
              <a:t>how</a:t>
            </a:r>
            <a:r>
              <a:rPr lang="zh-CN" altLang="en-US" sz="964" dirty="0"/>
              <a:t> </a:t>
            </a:r>
            <a:r>
              <a:rPr lang="en-US" altLang="zh-CN" sz="964" dirty="0"/>
              <a:t>the</a:t>
            </a:r>
            <a:r>
              <a:rPr lang="zh-CN" altLang="en-US" sz="964" dirty="0"/>
              <a:t> </a:t>
            </a:r>
            <a:r>
              <a:rPr lang="en-US" altLang="zh-CN" sz="964" dirty="0"/>
              <a:t>native</a:t>
            </a:r>
            <a:r>
              <a:rPr lang="zh-CN" altLang="en-US" sz="964" dirty="0"/>
              <a:t> </a:t>
            </a:r>
            <a:r>
              <a:rPr lang="en-US" altLang="zh-CN" sz="964" dirty="0"/>
              <a:t>mass</a:t>
            </a:r>
            <a:r>
              <a:rPr lang="zh-CN" altLang="en-US" sz="964" dirty="0"/>
              <a:t> </a:t>
            </a:r>
            <a:r>
              <a:rPr lang="en-US" altLang="zh-CN" sz="964" dirty="0"/>
              <a:t>spectrum</a:t>
            </a:r>
            <a:r>
              <a:rPr lang="zh-CN" altLang="en-US" sz="964" dirty="0"/>
              <a:t> </a:t>
            </a:r>
            <a:r>
              <a:rPr lang="en-US" altLang="zh-CN" sz="964" dirty="0"/>
              <a:t>data</a:t>
            </a:r>
            <a:r>
              <a:rPr lang="zh-CN" altLang="en-US" sz="964" dirty="0"/>
              <a:t> </a:t>
            </a:r>
            <a:r>
              <a:rPr lang="en-US" altLang="zh-CN" sz="964" dirty="0"/>
              <a:t>is</a:t>
            </a:r>
            <a:r>
              <a:rPr lang="zh-CN" altLang="en-US" sz="964" dirty="0"/>
              <a:t> </a:t>
            </a:r>
            <a:r>
              <a:rPr lang="en-US" altLang="zh-CN" sz="964" dirty="0"/>
              <a:t>transformed</a:t>
            </a:r>
            <a:r>
              <a:rPr lang="zh-CN" altLang="en-US" sz="964" dirty="0"/>
              <a:t> </a:t>
            </a:r>
            <a:r>
              <a:rPr lang="en-US" altLang="zh-CN" sz="964" dirty="0"/>
              <a:t>to</a:t>
            </a:r>
            <a:r>
              <a:rPr lang="zh-CN" altLang="en-US" sz="964" dirty="0"/>
              <a:t> </a:t>
            </a:r>
            <a:r>
              <a:rPr lang="en-US" altLang="zh-CN" sz="964" dirty="0"/>
              <a:t>glycan</a:t>
            </a:r>
            <a:r>
              <a:rPr lang="zh-CN" altLang="en-US" sz="964" dirty="0"/>
              <a:t> </a:t>
            </a:r>
            <a:r>
              <a:rPr lang="en-US" altLang="zh-CN" sz="964" b="1" dirty="0"/>
              <a:t>Substructure</a:t>
            </a:r>
            <a:r>
              <a:rPr lang="zh-CN" altLang="en-US" sz="964" b="1" dirty="0"/>
              <a:t> </a:t>
            </a:r>
            <a:r>
              <a:rPr lang="en-US" altLang="zh-CN" sz="964" b="1" dirty="0"/>
              <a:t>Vector</a:t>
            </a:r>
            <a:r>
              <a:rPr lang="zh-CN" altLang="en-US" sz="964" dirty="0"/>
              <a:t> </a:t>
            </a:r>
            <a:r>
              <a:rPr lang="en-US" altLang="zh-CN" sz="964" dirty="0"/>
              <a:t>and</a:t>
            </a:r>
            <a:r>
              <a:rPr lang="zh-CN" altLang="en-US" sz="964" dirty="0"/>
              <a:t> </a:t>
            </a:r>
            <a:r>
              <a:rPr lang="en-US" altLang="zh-CN" sz="964" b="1" dirty="0" err="1"/>
              <a:t>Glycoprofile</a:t>
            </a:r>
            <a:r>
              <a:rPr lang="zh-CN" altLang="en-US" sz="964" b="1" dirty="0"/>
              <a:t> </a:t>
            </a:r>
            <a:r>
              <a:rPr lang="en-US" altLang="zh-CN" sz="964" b="1" dirty="0"/>
              <a:t>Abundance</a:t>
            </a:r>
            <a:r>
              <a:rPr lang="zh-CN" altLang="en-US" sz="964" b="1" dirty="0"/>
              <a:t> </a:t>
            </a:r>
            <a:r>
              <a:rPr lang="en-US" altLang="zh-CN" sz="964" b="1" dirty="0"/>
              <a:t>Vector</a:t>
            </a:r>
            <a:endParaRPr lang="en-US" sz="964" b="1" dirty="0"/>
          </a:p>
        </p:txBody>
      </p:sp>
    </p:spTree>
    <p:extLst>
      <p:ext uri="{BB962C8B-B14F-4D97-AF65-F5344CB8AC3E}">
        <p14:creationId xmlns:p14="http://schemas.microsoft.com/office/powerpoint/2010/main" val="211771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err="1" smtClean="0"/>
              <a:t>GlyCompare</a:t>
            </a:r>
            <a:endParaRPr kumimoji="1" lang="zh-CN" altLang="en-US" dirty="0"/>
          </a:p>
        </p:txBody>
      </p:sp>
      <p:sp>
        <p:nvSpPr>
          <p:cNvPr id="3" name="Content Placeholder 2"/>
          <p:cNvSpPr>
            <a:spLocks noGrp="1"/>
          </p:cNvSpPr>
          <p:nvPr>
            <p:ph idx="1"/>
          </p:nvPr>
        </p:nvSpPr>
        <p:spPr/>
        <p:txBody>
          <a:bodyPr/>
          <a:lstStyle/>
          <a:p>
            <a:r>
              <a:rPr kumimoji="1" lang="en-US" altLang="zh-CN" dirty="0" smtClean="0">
                <a:solidFill>
                  <a:schemeClr val="bg2">
                    <a:lumMod val="90000"/>
                  </a:schemeClr>
                </a:solidFill>
              </a:rPr>
              <a:t>Comparing</a:t>
            </a:r>
            <a:r>
              <a:rPr kumimoji="1" lang="zh-CN" altLang="en-US" dirty="0" smtClean="0">
                <a:solidFill>
                  <a:schemeClr val="bg2">
                    <a:lumMod val="90000"/>
                  </a:schemeClr>
                </a:solidFill>
              </a:rPr>
              <a:t> </a:t>
            </a:r>
            <a:r>
              <a:rPr kumimoji="1" lang="en-US" altLang="zh-CN" dirty="0" smtClean="0">
                <a:solidFill>
                  <a:schemeClr val="bg2">
                    <a:lumMod val="90000"/>
                  </a:schemeClr>
                </a:solidFill>
              </a:rPr>
              <a:t>large</a:t>
            </a:r>
            <a:r>
              <a:rPr kumimoji="1" lang="zh-CN" altLang="en-US" dirty="0" smtClean="0">
                <a:solidFill>
                  <a:schemeClr val="bg2">
                    <a:lumMod val="90000"/>
                  </a:schemeClr>
                </a:solidFill>
              </a:rPr>
              <a:t> </a:t>
            </a:r>
            <a:r>
              <a:rPr kumimoji="1" lang="en-US" altLang="zh-CN" dirty="0" smtClean="0">
                <a:solidFill>
                  <a:schemeClr val="bg2">
                    <a:lumMod val="90000"/>
                  </a:schemeClr>
                </a:solidFill>
              </a:rPr>
              <a:t>set</a:t>
            </a:r>
            <a:r>
              <a:rPr kumimoji="1" lang="zh-CN" altLang="en-US" dirty="0" smtClean="0">
                <a:solidFill>
                  <a:schemeClr val="bg2">
                    <a:lumMod val="90000"/>
                  </a:schemeClr>
                </a:solidFill>
              </a:rPr>
              <a:t> </a:t>
            </a:r>
            <a:r>
              <a:rPr kumimoji="1" lang="en-US" altLang="zh-CN" dirty="0" smtClean="0">
                <a:solidFill>
                  <a:schemeClr val="bg2">
                    <a:lumMod val="90000"/>
                  </a:schemeClr>
                </a:solidFill>
              </a:rPr>
              <a:t>of</a:t>
            </a:r>
            <a:r>
              <a:rPr kumimoji="1" lang="zh-CN" altLang="en-US" dirty="0" smtClean="0">
                <a:solidFill>
                  <a:schemeClr val="bg2">
                    <a:lumMod val="90000"/>
                  </a:schemeClr>
                </a:solidFill>
              </a:rPr>
              <a:t> </a:t>
            </a:r>
            <a:r>
              <a:rPr kumimoji="1" lang="en-US" altLang="zh-CN" dirty="0" err="1" smtClean="0">
                <a:solidFill>
                  <a:schemeClr val="bg2">
                    <a:lumMod val="90000"/>
                  </a:schemeClr>
                </a:solidFill>
              </a:rPr>
              <a:t>glycoprofiles</a:t>
            </a:r>
            <a:endParaRPr kumimoji="1" lang="en-US" altLang="zh-CN" dirty="0" smtClean="0">
              <a:solidFill>
                <a:schemeClr val="bg2">
                  <a:lumMod val="90000"/>
                </a:schemeClr>
              </a:solidFill>
            </a:endParaRPr>
          </a:p>
          <a:p>
            <a:r>
              <a:rPr kumimoji="1" lang="en-US" altLang="zh-CN" dirty="0" smtClean="0"/>
              <a:t>Tracking</a:t>
            </a:r>
            <a:r>
              <a:rPr kumimoji="1" lang="zh-CN" altLang="en-US" dirty="0" smtClean="0"/>
              <a:t> </a:t>
            </a:r>
            <a:r>
              <a:rPr kumimoji="1" lang="en-US" altLang="zh-CN" dirty="0" smtClean="0"/>
              <a:t>the</a:t>
            </a:r>
            <a:r>
              <a:rPr kumimoji="1" lang="zh-CN" altLang="en-US" dirty="0" smtClean="0"/>
              <a:t> </a:t>
            </a:r>
            <a:r>
              <a:rPr kumimoji="1" lang="en-US" altLang="zh-CN" dirty="0" smtClean="0"/>
              <a:t>substructure(motif)</a:t>
            </a:r>
            <a:r>
              <a:rPr kumimoji="1" lang="zh-CN" altLang="en-US" dirty="0" smtClean="0"/>
              <a:t> </a:t>
            </a:r>
            <a:r>
              <a:rPr kumimoji="1" lang="en-US" altLang="zh-CN" dirty="0" smtClean="0"/>
              <a:t>abundance</a:t>
            </a:r>
            <a:r>
              <a:rPr kumimoji="1" lang="zh-CN" altLang="en-US" dirty="0" smtClean="0"/>
              <a:t> </a:t>
            </a:r>
            <a:r>
              <a:rPr kumimoji="1" lang="en-US" altLang="zh-CN" dirty="0" smtClean="0"/>
              <a:t>change</a:t>
            </a:r>
          </a:p>
          <a:p>
            <a:r>
              <a:rPr kumimoji="1" lang="en-US" altLang="zh-CN" dirty="0" smtClean="0">
                <a:solidFill>
                  <a:schemeClr val="bg2">
                    <a:lumMod val="90000"/>
                  </a:schemeClr>
                </a:solidFill>
              </a:rPr>
              <a:t>Correlating</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phenotypes</a:t>
            </a:r>
            <a:r>
              <a:rPr kumimoji="1" lang="zh-CN" altLang="en-US" dirty="0" smtClean="0">
                <a:solidFill>
                  <a:schemeClr val="bg2">
                    <a:lumMod val="90000"/>
                  </a:schemeClr>
                </a:solidFill>
              </a:rPr>
              <a:t> </a:t>
            </a:r>
            <a:r>
              <a:rPr kumimoji="1" lang="en-US" altLang="zh-CN" dirty="0" smtClean="0">
                <a:solidFill>
                  <a:schemeClr val="bg2">
                    <a:lumMod val="90000"/>
                  </a:schemeClr>
                </a:solidFill>
              </a:rPr>
              <a:t>with</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motif’s</a:t>
            </a:r>
            <a:r>
              <a:rPr kumimoji="1" lang="zh-CN" altLang="en-US" dirty="0" smtClean="0">
                <a:solidFill>
                  <a:schemeClr val="bg2">
                    <a:lumMod val="90000"/>
                  </a:schemeClr>
                </a:solidFill>
              </a:rPr>
              <a:t> </a:t>
            </a:r>
            <a:r>
              <a:rPr kumimoji="1" lang="en-US" altLang="zh-CN" dirty="0" smtClean="0">
                <a:solidFill>
                  <a:schemeClr val="bg2">
                    <a:lumMod val="90000"/>
                  </a:schemeClr>
                </a:solidFill>
              </a:rPr>
              <a:t>abundance.</a:t>
            </a:r>
          </a:p>
          <a:p>
            <a:r>
              <a:rPr kumimoji="1" lang="en-US" altLang="zh-CN" dirty="0" smtClean="0">
                <a:solidFill>
                  <a:schemeClr val="bg2">
                    <a:lumMod val="90000"/>
                  </a:schemeClr>
                </a:solidFill>
              </a:rPr>
              <a:t>Illustrating</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perturbation</a:t>
            </a:r>
            <a:r>
              <a:rPr kumimoji="1" lang="zh-CN" altLang="en-US" dirty="0" smtClean="0">
                <a:solidFill>
                  <a:schemeClr val="bg2">
                    <a:lumMod val="90000"/>
                  </a:schemeClr>
                </a:solidFill>
              </a:rPr>
              <a:t> </a:t>
            </a:r>
            <a:r>
              <a:rPr kumimoji="1" lang="en-US" altLang="zh-CN" dirty="0" smtClean="0">
                <a:solidFill>
                  <a:schemeClr val="bg2">
                    <a:lumMod val="90000"/>
                  </a:schemeClr>
                </a:solidFill>
              </a:rPr>
              <a:t>of</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synthesis</a:t>
            </a:r>
            <a:r>
              <a:rPr kumimoji="1" lang="zh-CN" altLang="en-US" dirty="0" smtClean="0">
                <a:solidFill>
                  <a:schemeClr val="bg2">
                    <a:lumMod val="90000"/>
                  </a:schemeClr>
                </a:solidFill>
              </a:rPr>
              <a:t> </a:t>
            </a:r>
            <a:r>
              <a:rPr kumimoji="1" lang="en-US" altLang="zh-CN" dirty="0" err="1" smtClean="0">
                <a:solidFill>
                  <a:schemeClr val="bg2">
                    <a:lumMod val="90000"/>
                  </a:schemeClr>
                </a:solidFill>
              </a:rPr>
              <a:t>netowork</a:t>
            </a:r>
            <a:r>
              <a:rPr kumimoji="1" lang="en-US" altLang="zh-CN" dirty="0" smtClean="0">
                <a:solidFill>
                  <a:schemeClr val="bg2">
                    <a:lumMod val="90000"/>
                  </a:schemeClr>
                </a:solidFill>
              </a:rPr>
              <a:t>.</a:t>
            </a:r>
          </a:p>
          <a:p>
            <a:endParaRPr kumimoji="1" lang="zh-CN" altLang="en-US" dirty="0"/>
          </a:p>
        </p:txBody>
      </p:sp>
    </p:spTree>
    <p:extLst>
      <p:ext uri="{BB962C8B-B14F-4D97-AF65-F5344CB8AC3E}">
        <p14:creationId xmlns:p14="http://schemas.microsoft.com/office/powerpoint/2010/main" val="527018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Data</a:t>
            </a:r>
            <a:r>
              <a:rPr lang="zh-CN" altLang="en-US" dirty="0"/>
              <a:t> </a:t>
            </a:r>
            <a:r>
              <a:rPr lang="en-US" altLang="zh-CN" dirty="0"/>
              <a:t>2:</a:t>
            </a:r>
            <a:r>
              <a:rPr lang="zh-CN" altLang="en-US" dirty="0"/>
              <a:t> </a:t>
            </a:r>
            <a:r>
              <a:rPr lang="en-US" altLang="zh-CN" dirty="0"/>
              <a:t>HMO</a:t>
            </a:r>
            <a:r>
              <a:rPr lang="zh-CN" altLang="en-US" dirty="0"/>
              <a:t> </a:t>
            </a:r>
            <a:r>
              <a:rPr lang="en-US" altLang="zh-CN" dirty="0"/>
              <a:t>data</a:t>
            </a:r>
            <a:r>
              <a:rPr lang="zh-CN" altLang="en-US" dirty="0"/>
              <a:t> </a:t>
            </a:r>
            <a:r>
              <a:rPr lang="en-US" altLang="zh-CN" dirty="0"/>
              <a:t>16</a:t>
            </a:r>
            <a:r>
              <a:rPr lang="zh-CN" altLang="en-US" dirty="0"/>
              <a:t> </a:t>
            </a:r>
            <a:r>
              <a:rPr lang="en-US" altLang="zh-CN" dirty="0"/>
              <a:t>structure,</a:t>
            </a:r>
            <a:r>
              <a:rPr lang="zh-CN" altLang="en-US" dirty="0"/>
              <a:t> </a:t>
            </a:r>
            <a:r>
              <a:rPr lang="en-US" altLang="zh-CN" dirty="0"/>
              <a:t>47</a:t>
            </a:r>
            <a:r>
              <a:rPr lang="zh-CN" altLang="en-US" dirty="0"/>
              <a:t> </a:t>
            </a:r>
            <a:r>
              <a:rPr lang="en-US" altLang="zh-CN" dirty="0"/>
              <a:t>(48-1)</a:t>
            </a:r>
            <a:r>
              <a:rPr lang="zh-CN" altLang="en-US" dirty="0"/>
              <a:t> </a:t>
            </a:r>
            <a:r>
              <a:rPr lang="en-US" altLang="zh-CN" dirty="0" err="1" smtClean="0"/>
              <a:t>glycoprofile</a:t>
            </a:r>
            <a:endParaRPr kumimoji="1" lang="zh-CN" altLang="en-US" dirty="0"/>
          </a:p>
        </p:txBody>
      </p:sp>
      <p:sp>
        <p:nvSpPr>
          <p:cNvPr id="3" name="Content Placeholder 2"/>
          <p:cNvSpPr>
            <a:spLocks noGrp="1"/>
          </p:cNvSpPr>
          <p:nvPr>
            <p:ph idx="1"/>
          </p:nvPr>
        </p:nvSpPr>
        <p:spPr/>
        <p:txBody>
          <a:bodyPr>
            <a:normAutofit fontScale="47500" lnSpcReduction="20000"/>
          </a:bodyPr>
          <a:lstStyle/>
          <a:p>
            <a:r>
              <a:rPr lang="en-US" altLang="zh-CN" dirty="0"/>
              <a:t>Results</a:t>
            </a:r>
          </a:p>
          <a:p>
            <a:pPr fontAlgn="base"/>
            <a:r>
              <a:rPr lang="en-US" altLang="zh-CN" dirty="0" err="1"/>
              <a:t>Heatmaps</a:t>
            </a:r>
            <a:r>
              <a:rPr lang="en-US" altLang="zh-CN" dirty="0"/>
              <a:t> </a:t>
            </a:r>
          </a:p>
          <a:p>
            <a:pPr lvl="1" fontAlgn="base"/>
            <a:r>
              <a:rPr lang="en-US" altLang="zh-CN" dirty="0"/>
              <a:t>Motifs and </a:t>
            </a:r>
            <a:r>
              <a:rPr lang="en-US" altLang="zh-CN" dirty="0" err="1"/>
              <a:t>glycans</a:t>
            </a:r>
            <a:r>
              <a:rPr lang="en-US" altLang="zh-CN" dirty="0"/>
              <a:t> segregate secretor vs non-secretor</a:t>
            </a:r>
          </a:p>
          <a:p>
            <a:pPr lvl="1" fontAlgn="base"/>
            <a:r>
              <a:rPr lang="en-US" altLang="zh-CN" dirty="0"/>
              <a:t>Second major organizing trend is time</a:t>
            </a:r>
          </a:p>
          <a:p>
            <a:pPr lvl="1" fontAlgn="base"/>
            <a:r>
              <a:rPr lang="en-US" altLang="zh-CN" dirty="0" err="1"/>
              <a:t>Syalaition</a:t>
            </a:r>
            <a:r>
              <a:rPr lang="en-US" altLang="zh-CN" dirty="0"/>
              <a:t> decreases over time</a:t>
            </a:r>
          </a:p>
          <a:p>
            <a:pPr lvl="1" fontAlgn="base"/>
            <a:r>
              <a:rPr lang="en-US" altLang="zh-CN" dirty="0"/>
              <a:t>secretors enriched &amp; non secretors for: 26, 92, 2, 16, 35, 86</a:t>
            </a:r>
          </a:p>
          <a:p>
            <a:pPr fontAlgn="base"/>
            <a:r>
              <a:rPr lang="en-US" altLang="zh-CN" dirty="0"/>
              <a:t>Regression: </a:t>
            </a:r>
          </a:p>
          <a:p>
            <a:pPr lvl="1" fontAlgn="base"/>
            <a:r>
              <a:rPr lang="en-US" altLang="zh-CN" dirty="0"/>
              <a:t>X80 is </a:t>
            </a:r>
            <a:r>
              <a:rPr lang="en-US" altLang="zh-CN" dirty="0" err="1"/>
              <a:t>anticorrelated</a:t>
            </a:r>
            <a:r>
              <a:rPr lang="en-US" altLang="zh-CN" dirty="0"/>
              <a:t> with secretor status (log odds, -.015, p=1e-2), X21 is positively correlated with secretor status.</a:t>
            </a:r>
          </a:p>
          <a:p>
            <a:pPr lvl="1" fontAlgn="base"/>
            <a:r>
              <a:rPr lang="en-US" altLang="zh-CN" dirty="0"/>
              <a:t>X129 &amp; X110 are positively associated with time while </a:t>
            </a:r>
            <a:r>
              <a:rPr lang="en-US" altLang="zh-CN" dirty="0" err="1"/>
              <a:t>syaliated</a:t>
            </a:r>
            <a:r>
              <a:rPr lang="en-US" altLang="zh-CN" dirty="0"/>
              <a:t> motifs (X?, X??, and X???) are negatively associated with time.</a:t>
            </a:r>
          </a:p>
          <a:p>
            <a:pPr fontAlgn="base"/>
            <a:r>
              <a:rPr lang="en-US" altLang="zh-CN" dirty="0"/>
              <a:t>Scatterplots</a:t>
            </a:r>
          </a:p>
          <a:p>
            <a:pPr lvl="1" fontAlgn="base"/>
            <a:r>
              <a:rPr lang="en-US" altLang="zh-CN" dirty="0"/>
              <a:t>X80 abundance is </a:t>
            </a:r>
            <a:r>
              <a:rPr lang="en-US" altLang="zh-CN" dirty="0" err="1"/>
              <a:t>anticorrelated</a:t>
            </a:r>
            <a:r>
              <a:rPr lang="en-US" altLang="zh-CN" dirty="0"/>
              <a:t> with time in non-secretors and positively associated with log time in secretors.</a:t>
            </a:r>
          </a:p>
          <a:p>
            <a:pPr lvl="1" fontAlgn="base"/>
            <a:r>
              <a:rPr lang="en-US" altLang="zh-CN" dirty="0"/>
              <a:t>This trend is not retrievable in DSLNH, DSLNH and </a:t>
            </a:r>
            <a:r>
              <a:rPr lang="en-US" altLang="zh-CN" dirty="0" err="1"/>
              <a:t>LSTb</a:t>
            </a:r>
            <a:r>
              <a:rPr lang="en-US" altLang="zh-CN" dirty="0"/>
              <a:t>, the X80 containing HMOs. </a:t>
            </a:r>
          </a:p>
          <a:p>
            <a:pPr fontAlgn="base"/>
            <a:r>
              <a:rPr lang="en-US" altLang="zh-CN" dirty="0"/>
              <a:t>Secretor/non-secretor spearman correlations</a:t>
            </a:r>
          </a:p>
          <a:p>
            <a:pPr lvl="1" fontAlgn="base"/>
            <a:r>
              <a:rPr lang="en-US" altLang="zh-CN" dirty="0"/>
              <a:t>X?, X??... are positively correlated in secretors and negatively correlated in non-secretors</a:t>
            </a:r>
          </a:p>
          <a:p>
            <a:pPr lvl="1" fontAlgn="base"/>
            <a:r>
              <a:rPr lang="en-US" altLang="zh-CN" dirty="0"/>
              <a:t>X?, X??... are positively correlated in non-secretors and negatively correlated in secretors</a:t>
            </a:r>
          </a:p>
          <a:p>
            <a:pPr lvl="1" fontAlgn="base"/>
            <a:r>
              <a:rPr lang="en-US" altLang="zh-CN" dirty="0"/>
              <a:t>motifs </a:t>
            </a:r>
            <a:r>
              <a:rPr lang="en-US" altLang="zh-CN" dirty="0" err="1"/>
              <a:t>positvely</a:t>
            </a:r>
            <a:r>
              <a:rPr lang="en-US" altLang="zh-CN" dirty="0"/>
              <a:t> correlated in secretors are (</a:t>
            </a:r>
            <a:r>
              <a:rPr lang="en-US" altLang="zh-CN" dirty="0" err="1"/>
              <a:t>fucosylated</a:t>
            </a:r>
            <a:r>
              <a:rPr lang="en-US" altLang="zh-CN" dirty="0"/>
              <a:t>, </a:t>
            </a:r>
            <a:r>
              <a:rPr lang="en-US" altLang="zh-CN" dirty="0" err="1"/>
              <a:t>fuc</a:t>
            </a:r>
            <a:r>
              <a:rPr lang="en-US" altLang="zh-CN" dirty="0"/>
              <a:t> &amp; </a:t>
            </a:r>
            <a:r>
              <a:rPr lang="en-US" altLang="zh-CN" dirty="0" err="1"/>
              <a:t>syalaited</a:t>
            </a:r>
            <a:r>
              <a:rPr lang="en-US" altLang="zh-CN" dirty="0"/>
              <a:t>, </a:t>
            </a:r>
            <a:r>
              <a:rPr lang="en-US" altLang="zh-CN" dirty="0" err="1"/>
              <a:t>galactosylated</a:t>
            </a:r>
            <a:r>
              <a:rPr lang="en-US" altLang="zh-CN" dirty="0"/>
              <a:t>…?)</a:t>
            </a:r>
          </a:p>
          <a:p>
            <a:pPr lvl="1" fontAlgn="base"/>
            <a:r>
              <a:rPr lang="en-US" altLang="zh-CN" dirty="0"/>
              <a:t>glycan </a:t>
            </a:r>
            <a:r>
              <a:rPr lang="en-US" altLang="zh-CN" dirty="0" err="1"/>
              <a:t>leve</a:t>
            </a:r>
            <a:r>
              <a:rPr lang="en-US" altLang="zh-CN" dirty="0"/>
              <a:t> observations</a:t>
            </a:r>
          </a:p>
          <a:p>
            <a:pPr lvl="2" fontAlgn="base"/>
            <a:r>
              <a:rPr lang="en-US" altLang="zh-CN" dirty="0" err="1"/>
              <a:t>LSTb</a:t>
            </a:r>
            <a:r>
              <a:rPr lang="en-US" altLang="zh-CN" dirty="0"/>
              <a:t> is correlated to </a:t>
            </a:r>
            <a:r>
              <a:rPr lang="en-US" altLang="zh-CN" dirty="0" err="1"/>
              <a:t>LSTc</a:t>
            </a:r>
            <a:r>
              <a:rPr lang="en-US" altLang="zh-CN" dirty="0"/>
              <a:t> in </a:t>
            </a:r>
            <a:r>
              <a:rPr lang="en-US" altLang="zh-CN" dirty="0" err="1"/>
              <a:t>nonsecretors</a:t>
            </a:r>
            <a:r>
              <a:rPr lang="en-US" altLang="zh-CN" dirty="0"/>
              <a:t> but not secretors suggesting a secretor-status dependent competition</a:t>
            </a:r>
          </a:p>
          <a:p>
            <a:endParaRPr kumimoji="1" lang="zh-CN" altLang="en-US" dirty="0"/>
          </a:p>
        </p:txBody>
      </p:sp>
    </p:spTree>
    <p:extLst>
      <p:ext uri="{BB962C8B-B14F-4D97-AF65-F5344CB8AC3E}">
        <p14:creationId xmlns:p14="http://schemas.microsoft.com/office/powerpoint/2010/main" val="24262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20623" y="1106424"/>
            <a:ext cx="5666909" cy="4600109"/>
            <a:chOff x="-1670063" y="-1478166"/>
            <a:chExt cx="11376261" cy="8382001"/>
          </a:xfrm>
        </p:grpSpPr>
        <p:pic>
          <p:nvPicPr>
            <p:cNvPr id="27" name="Picture 26"/>
            <p:cNvPicPr>
              <a:picLocks noChangeAspect="1"/>
            </p:cNvPicPr>
            <p:nvPr/>
          </p:nvPicPr>
          <p:blipFill>
            <a:blip r:embed="rId3"/>
            <a:stretch>
              <a:fillRect/>
            </a:stretch>
          </p:blipFill>
          <p:spPr>
            <a:xfrm>
              <a:off x="-1670063" y="-1478166"/>
              <a:ext cx="11376261" cy="7001851"/>
            </a:xfrm>
            <a:prstGeom prst="rect">
              <a:avLst/>
            </a:prstGeom>
          </p:spPr>
        </p:pic>
        <p:pic>
          <p:nvPicPr>
            <p:cNvPr id="29" name="Picture 2" descr="https://www.ncbi.nlm.nih.gov/corecgi/tileshop/tileshop.fcgi?p=PMC3&amp;id=765540&amp;s=31&amp;r=1&amp;c=2"/>
            <p:cNvPicPr>
              <a:picLocks noChangeAspect="1" noChangeArrowheads="1"/>
            </p:cNvPicPr>
            <p:nvPr/>
          </p:nvPicPr>
          <p:blipFill rotWithShape="1">
            <a:blip r:embed="rId4">
              <a:extLst>
                <a:ext uri="{28A0092B-C50C-407E-A947-70E740481C1C}">
                  <a14:useLocalDpi xmlns:a14="http://schemas.microsoft.com/office/drawing/2010/main" val="0"/>
                </a:ext>
              </a:extLst>
            </a:blip>
            <a:srcRect r="30696" b="30696"/>
            <a:stretch/>
          </p:blipFill>
          <p:spPr bwMode="auto">
            <a:xfrm>
              <a:off x="4179561" y="5311429"/>
              <a:ext cx="768889" cy="76888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35672" t="16332" r="55582" b="69553"/>
            <a:stretch/>
          </p:blipFill>
          <p:spPr>
            <a:xfrm>
              <a:off x="5109753" y="5237119"/>
              <a:ext cx="807499" cy="733124"/>
            </a:xfrm>
            <a:prstGeom prst="rect">
              <a:avLst/>
            </a:prstGeom>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13808" t="50701" r="78942" b="36206"/>
            <a:stretch/>
          </p:blipFill>
          <p:spPr>
            <a:xfrm>
              <a:off x="7676057" y="6199290"/>
              <a:ext cx="654609" cy="665000"/>
            </a:xfrm>
            <a:prstGeom prst="rect">
              <a:avLst/>
            </a:prstGeom>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l="46950" t="64630" r="43038" b="22090"/>
            <a:stretch/>
          </p:blipFill>
          <p:spPr>
            <a:xfrm>
              <a:off x="6139964" y="5359955"/>
              <a:ext cx="758999" cy="566333"/>
            </a:xfrm>
            <a:prstGeom prst="rect">
              <a:avLst/>
            </a:prstGeom>
          </p:spPr>
        </p:pic>
        <p:pic>
          <p:nvPicPr>
            <p:cNvPr id="33" name="Picture 32"/>
            <p:cNvPicPr>
              <a:picLocks noChangeAspect="1"/>
            </p:cNvPicPr>
            <p:nvPr/>
          </p:nvPicPr>
          <p:blipFill rotWithShape="1">
            <a:blip r:embed="rId5">
              <a:extLst>
                <a:ext uri="{28A0092B-C50C-407E-A947-70E740481C1C}">
                  <a14:useLocalDpi xmlns:a14="http://schemas.microsoft.com/office/drawing/2010/main" val="0"/>
                </a:ext>
              </a:extLst>
            </a:blip>
            <a:srcRect l="18984" t="31949" r="75943" b="59263"/>
            <a:stretch/>
          </p:blipFill>
          <p:spPr>
            <a:xfrm>
              <a:off x="1848343" y="6242274"/>
              <a:ext cx="644875" cy="628340"/>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36194" t="50719" r="55807" b="36446"/>
            <a:stretch/>
          </p:blipFill>
          <p:spPr>
            <a:xfrm>
              <a:off x="4677235" y="6168997"/>
              <a:ext cx="687579" cy="620499"/>
            </a:xfrm>
            <a:prstGeom prst="rect">
              <a:avLst/>
            </a:prstGeom>
          </p:spPr>
        </p:pic>
        <p:pic>
          <p:nvPicPr>
            <p:cNvPr id="35" name="Picture 34"/>
            <p:cNvPicPr>
              <a:picLocks noChangeAspect="1"/>
            </p:cNvPicPr>
            <p:nvPr/>
          </p:nvPicPr>
          <p:blipFill rotWithShape="1">
            <a:blip r:embed="rId5">
              <a:extLst>
                <a:ext uri="{28A0092B-C50C-407E-A947-70E740481C1C}">
                  <a14:useLocalDpi xmlns:a14="http://schemas.microsoft.com/office/drawing/2010/main" val="0"/>
                </a:ext>
              </a:extLst>
            </a:blip>
            <a:srcRect l="24827" t="50893" r="67369" b="36619"/>
            <a:stretch/>
          </p:blipFill>
          <p:spPr>
            <a:xfrm>
              <a:off x="2658893" y="6135131"/>
              <a:ext cx="854115" cy="768704"/>
            </a:xfrm>
            <a:prstGeom prst="rect">
              <a:avLst/>
            </a:prstGeom>
          </p:spPr>
        </p:pic>
        <p:pic>
          <p:nvPicPr>
            <p:cNvPr id="36" name="Picture 35"/>
            <p:cNvPicPr>
              <a:picLocks noChangeAspect="1"/>
            </p:cNvPicPr>
            <p:nvPr/>
          </p:nvPicPr>
          <p:blipFill rotWithShape="1">
            <a:blip r:embed="rId5">
              <a:extLst>
                <a:ext uri="{28A0092B-C50C-407E-A947-70E740481C1C}">
                  <a14:useLocalDpi xmlns:a14="http://schemas.microsoft.com/office/drawing/2010/main" val="0"/>
                </a:ext>
              </a:extLst>
            </a:blip>
            <a:srcRect l="24856" t="64817" r="67204" b="22090"/>
            <a:stretch/>
          </p:blipFill>
          <p:spPr>
            <a:xfrm>
              <a:off x="2302515" y="5390644"/>
              <a:ext cx="743555" cy="689673"/>
            </a:xfrm>
            <a:prstGeom prst="rect">
              <a:avLst/>
            </a:prstGeom>
          </p:spPr>
        </p:pic>
        <p:pic>
          <p:nvPicPr>
            <p:cNvPr id="37" name="Picture 36"/>
            <p:cNvPicPr>
              <a:picLocks noChangeAspect="1"/>
            </p:cNvPicPr>
            <p:nvPr/>
          </p:nvPicPr>
          <p:blipFill rotWithShape="1">
            <a:blip r:embed="rId5">
              <a:extLst>
                <a:ext uri="{28A0092B-C50C-407E-A947-70E740481C1C}">
                  <a14:useLocalDpi xmlns:a14="http://schemas.microsoft.com/office/drawing/2010/main" val="0"/>
                </a:ext>
              </a:extLst>
            </a:blip>
            <a:srcRect l="36313" t="64507" r="54972" b="22311"/>
            <a:stretch/>
          </p:blipFill>
          <p:spPr>
            <a:xfrm>
              <a:off x="5671071" y="6181241"/>
              <a:ext cx="849364" cy="722594"/>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l="12049" t="40765" r="82591" b="50414"/>
            <a:stretch/>
          </p:blipFill>
          <p:spPr>
            <a:xfrm>
              <a:off x="6699409" y="6185364"/>
              <a:ext cx="578534" cy="535537"/>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12171" t="31949" r="82329" b="59263"/>
            <a:stretch/>
          </p:blipFill>
          <p:spPr>
            <a:xfrm>
              <a:off x="8090478" y="5341903"/>
              <a:ext cx="699214" cy="62834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929" y="6210215"/>
              <a:ext cx="883739" cy="510686"/>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161" y="5357788"/>
              <a:ext cx="782449" cy="778353"/>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773" y="5346130"/>
              <a:ext cx="1054109" cy="593983"/>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9296" y="6168997"/>
              <a:ext cx="793854" cy="580767"/>
            </a:xfrm>
            <a:prstGeom prst="rect">
              <a:avLst/>
            </a:prstGeom>
          </p:spPr>
        </p:pic>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3684" y="5387277"/>
              <a:ext cx="892925" cy="668549"/>
            </a:xfrm>
            <a:prstGeom prst="rect">
              <a:avLst/>
            </a:prstGeom>
          </p:spPr>
        </p:pic>
      </p:grpSp>
      <p:sp>
        <p:nvSpPr>
          <p:cNvPr id="4" name="Rectangle 3"/>
          <p:cNvSpPr/>
          <p:nvPr/>
        </p:nvSpPr>
        <p:spPr>
          <a:xfrm>
            <a:off x="1902701" y="830318"/>
            <a:ext cx="1122615" cy="369332"/>
          </a:xfrm>
          <a:prstGeom prst="rect">
            <a:avLst/>
          </a:prstGeom>
        </p:spPr>
        <p:txBody>
          <a:bodyPr wrap="none">
            <a:spAutoFit/>
          </a:bodyPr>
          <a:lstStyle/>
          <a:p>
            <a:r>
              <a:rPr lang="en-US" altLang="zh-CN" dirty="0" smtClean="0"/>
              <a:t>Figure</a:t>
            </a:r>
            <a:r>
              <a:rPr lang="zh-CN" altLang="en-US" dirty="0" smtClean="0"/>
              <a:t> </a:t>
            </a:r>
            <a:r>
              <a:rPr lang="en-US" altLang="zh-CN" dirty="0" smtClean="0"/>
              <a:t>3</a:t>
            </a:r>
            <a:r>
              <a:rPr lang="zh-CN" altLang="en-US" dirty="0" smtClean="0"/>
              <a:t> </a:t>
            </a:r>
            <a:r>
              <a:rPr lang="en-US" altLang="zh-CN" dirty="0" smtClean="0"/>
              <a:t>A</a:t>
            </a:r>
            <a:endParaRPr lang="zh-CN" altLang="en-US" dirty="0"/>
          </a:p>
        </p:txBody>
      </p:sp>
      <p:pic>
        <p:nvPicPr>
          <p:cNvPr id="46" name="Pictur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6689" y="971528"/>
            <a:ext cx="3708387" cy="3708387"/>
          </a:xfrm>
          <a:prstGeom prst="rect">
            <a:avLst/>
          </a:prstGeom>
        </p:spPr>
      </p:pic>
    </p:spTree>
    <p:extLst>
      <p:ext uri="{BB962C8B-B14F-4D97-AF65-F5344CB8AC3E}">
        <p14:creationId xmlns:p14="http://schemas.microsoft.com/office/powerpoint/2010/main" val="1826160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78" y="365126"/>
            <a:ext cx="6566282" cy="6566282"/>
          </a:xfrm>
          <a:prstGeom prst="rect">
            <a:avLst/>
          </a:prstGeom>
        </p:spPr>
      </p:pic>
    </p:spTree>
    <p:extLst>
      <p:ext uri="{BB962C8B-B14F-4D97-AF65-F5344CB8AC3E}">
        <p14:creationId xmlns:p14="http://schemas.microsoft.com/office/powerpoint/2010/main" val="384876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CN" altLang="en-US"/>
          </a:p>
        </p:txBody>
      </p:sp>
      <p:sp>
        <p:nvSpPr>
          <p:cNvPr id="3" name="Content Placeholder 2"/>
          <p:cNvSpPr>
            <a:spLocks noGrp="1"/>
          </p:cNvSpPr>
          <p:nvPr>
            <p:ph idx="1"/>
          </p:nvPr>
        </p:nvSpPr>
        <p:spPr/>
        <p:txBody>
          <a:bodyPr/>
          <a:lstStyle/>
          <a:p>
            <a:endParaRPr kumimoji="1" lang="zh-CN" altLang="en-US"/>
          </a:p>
        </p:txBody>
      </p:sp>
      <p:pic>
        <p:nvPicPr>
          <p:cNvPr id="4" name="Picture 3"/>
          <p:cNvPicPr>
            <a:picLocks noChangeAspect="1"/>
          </p:cNvPicPr>
          <p:nvPr/>
        </p:nvPicPr>
        <p:blipFill>
          <a:blip r:embed="rId3"/>
          <a:stretch>
            <a:fillRect/>
          </a:stretch>
        </p:blipFill>
        <p:spPr>
          <a:xfrm>
            <a:off x="2197608" y="454545"/>
            <a:ext cx="5395452" cy="5395452"/>
          </a:xfrm>
          <a:prstGeom prst="rect">
            <a:avLst/>
          </a:prstGeom>
        </p:spPr>
      </p:pic>
    </p:spTree>
    <p:extLst>
      <p:ext uri="{BB962C8B-B14F-4D97-AF65-F5344CB8AC3E}">
        <p14:creationId xmlns:p14="http://schemas.microsoft.com/office/powerpoint/2010/main" val="276126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CN" alt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0801" y="1825625"/>
            <a:ext cx="3362397" cy="4351338"/>
          </a:xfrm>
        </p:spPr>
      </p:pic>
    </p:spTree>
    <p:extLst>
      <p:ext uri="{BB962C8B-B14F-4D97-AF65-F5344CB8AC3E}">
        <p14:creationId xmlns:p14="http://schemas.microsoft.com/office/powerpoint/2010/main" val="533627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3 </a:t>
            </a:r>
            <a:r>
              <a:rPr lang="en-US" altLang="zh-CN" b="1" dirty="0" smtClean="0"/>
              <a:t>Result</a:t>
            </a:r>
            <a:endParaRPr kumimoji="1" lang="zh-CN" altLang="en-US" dirty="0"/>
          </a:p>
        </p:txBody>
      </p:sp>
      <p:sp>
        <p:nvSpPr>
          <p:cNvPr id="3" name="Content Placeholder 2"/>
          <p:cNvSpPr>
            <a:spLocks noGrp="1"/>
          </p:cNvSpPr>
          <p:nvPr>
            <p:ph idx="1"/>
          </p:nvPr>
        </p:nvSpPr>
        <p:spPr/>
        <p:txBody>
          <a:bodyPr>
            <a:normAutofit fontScale="92500" lnSpcReduction="10000"/>
          </a:bodyPr>
          <a:lstStyle/>
          <a:p>
            <a:r>
              <a:rPr lang="en-US" altLang="zh-CN" dirty="0" err="1" smtClean="0"/>
              <a:t>Glycoprofile</a:t>
            </a:r>
            <a:r>
              <a:rPr lang="en-US" altLang="zh-CN" dirty="0" smtClean="0"/>
              <a:t> </a:t>
            </a:r>
            <a:r>
              <a:rPr lang="en-US" altLang="zh-CN" dirty="0"/>
              <a:t>deconvolution and cross-profile </a:t>
            </a:r>
            <a:r>
              <a:rPr lang="en-US" altLang="zh-CN" dirty="0" smtClean="0"/>
              <a:t>comparison</a:t>
            </a:r>
            <a:endParaRPr lang="en-US" altLang="zh-CN" dirty="0"/>
          </a:p>
          <a:p>
            <a:r>
              <a:rPr lang="en-US" altLang="zh-CN" dirty="0"/>
              <a:t>The </a:t>
            </a:r>
            <a:r>
              <a:rPr lang="en-US" altLang="zh-CN" dirty="0" err="1"/>
              <a:t>glycans</a:t>
            </a:r>
            <a:r>
              <a:rPr lang="en-US" altLang="zh-CN" dirty="0"/>
              <a:t> in a </a:t>
            </a:r>
            <a:r>
              <a:rPr lang="en-US" altLang="zh-CN" dirty="0" err="1"/>
              <a:t>glycoprofile</a:t>
            </a:r>
            <a:r>
              <a:rPr lang="en-US" altLang="zh-CN" dirty="0"/>
              <a:t> were annotated and their abundance were calculated. The </a:t>
            </a:r>
            <a:r>
              <a:rPr lang="en-US" altLang="zh-CN" dirty="0" err="1"/>
              <a:t>glycans</a:t>
            </a:r>
            <a:r>
              <a:rPr lang="en-US" altLang="zh-CN" dirty="0"/>
              <a:t> were destructed and represented by a ‘substructure vector’ (Figure 1a).  Then, a </a:t>
            </a:r>
            <a:r>
              <a:rPr lang="en-US" altLang="zh-CN" dirty="0" err="1"/>
              <a:t>glycoprofile</a:t>
            </a:r>
            <a:r>
              <a:rPr lang="en-US" altLang="zh-CN" dirty="0"/>
              <a:t> consisting of multiple </a:t>
            </a:r>
            <a:r>
              <a:rPr lang="en-US" altLang="zh-CN" dirty="0" err="1"/>
              <a:t>glycans</a:t>
            </a:r>
            <a:r>
              <a:rPr lang="en-US" altLang="zh-CN" dirty="0"/>
              <a:t> was transformed to ‘</a:t>
            </a:r>
            <a:r>
              <a:rPr lang="en-US" altLang="zh-CN" dirty="0" err="1"/>
              <a:t>glycoprofile</a:t>
            </a:r>
            <a:r>
              <a:rPr lang="en-US" altLang="zh-CN" dirty="0"/>
              <a:t> vector’ by summing a set of weighted motif vector (</a:t>
            </a:r>
            <a:r>
              <a:rPr lang="en-US" altLang="zh-CN" dirty="0" err="1"/>
              <a:t>Firgure</a:t>
            </a:r>
            <a:r>
              <a:rPr lang="en-US" altLang="zh-CN" dirty="0"/>
              <a:t> 1b). Then, a substructure network is built to remove the nodes that will not contain more information (Figure 1c and 1d) and the nodes that contain the most valuable information are selected for </a:t>
            </a:r>
            <a:r>
              <a:rPr lang="en-US" altLang="zh-CN" dirty="0" err="1"/>
              <a:t>glycoprofiles</a:t>
            </a:r>
            <a:r>
              <a:rPr lang="en-US" altLang="zh-CN" dirty="0"/>
              <a:t>’ classification.</a:t>
            </a:r>
          </a:p>
          <a:p>
            <a:endParaRPr kumimoji="1" lang="zh-CN" altLang="en-US" dirty="0"/>
          </a:p>
        </p:txBody>
      </p:sp>
    </p:spTree>
    <p:extLst>
      <p:ext uri="{BB962C8B-B14F-4D97-AF65-F5344CB8AC3E}">
        <p14:creationId xmlns:p14="http://schemas.microsoft.com/office/powerpoint/2010/main" val="1104449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1" name="Picture 180"/>
          <p:cNvPicPr>
            <a:picLocks noChangeAspect="1"/>
          </p:cNvPicPr>
          <p:nvPr/>
        </p:nvPicPr>
        <p:blipFill rotWithShape="1">
          <a:blip r:embed="rId3">
            <a:extLst>
              <a:ext uri="{28A0092B-C50C-407E-A947-70E740481C1C}">
                <a14:useLocalDpi xmlns:a14="http://schemas.microsoft.com/office/drawing/2010/main" val="0"/>
              </a:ext>
            </a:extLst>
          </a:blip>
          <a:srcRect l="18913" t="36904" r="16094" b="10281"/>
          <a:stretch/>
        </p:blipFill>
        <p:spPr>
          <a:xfrm>
            <a:off x="-1430424" y="1528373"/>
            <a:ext cx="3444209" cy="3622054"/>
          </a:xfrm>
          <a:prstGeom prst="rect">
            <a:avLst/>
          </a:prstGeom>
        </p:spPr>
      </p:pic>
      <p:sp>
        <p:nvSpPr>
          <p:cNvPr id="188" name="Title 2"/>
          <p:cNvSpPr>
            <a:spLocks noGrp="1"/>
          </p:cNvSpPr>
          <p:nvPr>
            <p:ph type="title"/>
          </p:nvPr>
        </p:nvSpPr>
        <p:spPr>
          <a:xfrm>
            <a:off x="628650" y="365126"/>
            <a:ext cx="7886700" cy="1325563"/>
          </a:xfrm>
        </p:spPr>
        <p:txBody>
          <a:bodyPr>
            <a:normAutofit/>
          </a:bodyPr>
          <a:lstStyle/>
          <a:p>
            <a:r>
              <a:rPr lang="en-US" altLang="zh-CN" sz="3600" dirty="0" smtClean="0">
                <a:solidFill>
                  <a:srgbClr val="000000"/>
                </a:solidFill>
              </a:rPr>
              <a:t>Figure1</a:t>
            </a:r>
            <a:r>
              <a:rPr lang="zh-CN" altLang="en-US" sz="3600" dirty="0" smtClean="0">
                <a:solidFill>
                  <a:srgbClr val="000000"/>
                </a:solidFill>
              </a:rPr>
              <a:t> </a:t>
            </a:r>
            <a:r>
              <a:rPr kumimoji="1" lang="en-US" altLang="zh-CN" sz="3600" dirty="0" smtClean="0"/>
              <a:t>Working</a:t>
            </a:r>
            <a:r>
              <a:rPr kumimoji="1" lang="zh-CN" altLang="en-US" sz="3600" dirty="0" smtClean="0"/>
              <a:t> </a:t>
            </a:r>
            <a:r>
              <a:rPr kumimoji="1" lang="en-US" altLang="zh-CN" sz="3600" dirty="0" smtClean="0"/>
              <a:t>pipeline</a:t>
            </a:r>
            <a:endParaRPr kumimoji="1" lang="zh-CN" altLang="en-US" sz="3600" dirty="0"/>
          </a:p>
        </p:txBody>
      </p:sp>
      <p:sp>
        <p:nvSpPr>
          <p:cNvPr id="2" name="TextBox 1"/>
          <p:cNvSpPr txBox="1"/>
          <p:nvPr/>
        </p:nvSpPr>
        <p:spPr>
          <a:xfrm>
            <a:off x="632130" y="6275830"/>
            <a:ext cx="1113613" cy="307777"/>
          </a:xfrm>
          <a:prstGeom prst="rect">
            <a:avLst/>
          </a:prstGeom>
          <a:noFill/>
        </p:spPr>
        <p:txBody>
          <a:bodyPr wrap="square" rtlCol="0">
            <a:spAutoFit/>
          </a:bodyPr>
          <a:lstStyle/>
          <a:p>
            <a:r>
              <a:rPr kumimoji="1" lang="en-US" altLang="zh-CN" sz="1400" dirty="0" smtClean="0"/>
              <a:t>Motif</a:t>
            </a:r>
            <a:r>
              <a:rPr kumimoji="1" lang="zh-CN" altLang="en-US" sz="1400" dirty="0" smtClean="0"/>
              <a:t> </a:t>
            </a:r>
            <a:r>
              <a:rPr kumimoji="1" lang="en-US" altLang="zh-CN" sz="1400" dirty="0" smtClean="0"/>
              <a:t>Vector</a:t>
            </a:r>
            <a:endParaRPr kumimoji="1" lang="zh-CN" altLang="en-US" sz="1400" dirty="0"/>
          </a:p>
        </p:txBody>
      </p:sp>
      <p:sp>
        <p:nvSpPr>
          <p:cNvPr id="36" name="TextBox 35"/>
          <p:cNvSpPr txBox="1"/>
          <p:nvPr/>
        </p:nvSpPr>
        <p:spPr>
          <a:xfrm>
            <a:off x="456143" y="5753482"/>
            <a:ext cx="1681570" cy="307777"/>
          </a:xfrm>
          <a:prstGeom prst="rect">
            <a:avLst/>
          </a:prstGeom>
          <a:noFill/>
        </p:spPr>
        <p:txBody>
          <a:bodyPr wrap="square" rtlCol="0">
            <a:spAutoFit/>
          </a:bodyPr>
          <a:lstStyle/>
          <a:p>
            <a:r>
              <a:rPr kumimoji="1" lang="en-US" altLang="zh-CN" sz="1400" dirty="0" err="1" smtClean="0"/>
              <a:t>Glycoprofile</a:t>
            </a:r>
            <a:r>
              <a:rPr kumimoji="1" lang="zh-CN" altLang="en-US" sz="1400" dirty="0" smtClean="0"/>
              <a:t> </a:t>
            </a:r>
            <a:r>
              <a:rPr kumimoji="1" lang="en-US" altLang="zh-CN" sz="1400" dirty="0"/>
              <a:t>V</a:t>
            </a:r>
            <a:r>
              <a:rPr kumimoji="1" lang="en-US" altLang="zh-CN" sz="1400" dirty="0" smtClean="0"/>
              <a:t>ector</a:t>
            </a:r>
            <a:endParaRPr kumimoji="1" lang="zh-CN" altLang="en-US" sz="1400" dirty="0"/>
          </a:p>
        </p:txBody>
      </p:sp>
      <p:sp>
        <p:nvSpPr>
          <p:cNvPr id="37" name="TextBox 36"/>
          <p:cNvSpPr txBox="1"/>
          <p:nvPr/>
        </p:nvSpPr>
        <p:spPr>
          <a:xfrm>
            <a:off x="-551840" y="5315118"/>
            <a:ext cx="1957580" cy="307777"/>
          </a:xfrm>
          <a:prstGeom prst="rect">
            <a:avLst/>
          </a:prstGeom>
          <a:noFill/>
        </p:spPr>
        <p:txBody>
          <a:bodyPr wrap="square" rtlCol="0">
            <a:spAutoFit/>
          </a:bodyPr>
          <a:lstStyle/>
          <a:p>
            <a:r>
              <a:rPr kumimoji="1" lang="en-US" altLang="zh-CN" sz="1400" dirty="0" smtClean="0"/>
              <a:t>Redundant</a:t>
            </a:r>
            <a:r>
              <a:rPr kumimoji="1" lang="zh-CN" altLang="en-US" sz="1400" dirty="0" smtClean="0"/>
              <a:t> </a:t>
            </a:r>
            <a:r>
              <a:rPr kumimoji="1" lang="en-US" altLang="zh-CN" sz="1400" dirty="0" smtClean="0"/>
              <a:t>cluster</a:t>
            </a:r>
            <a:r>
              <a:rPr kumimoji="1" lang="zh-CN" altLang="en-US" sz="1400" dirty="0" smtClean="0"/>
              <a:t> </a:t>
            </a:r>
            <a:r>
              <a:rPr kumimoji="1" lang="en-US" altLang="zh-CN" sz="1400" dirty="0" smtClean="0"/>
              <a:t>map</a:t>
            </a:r>
            <a:endParaRPr kumimoji="1" lang="zh-CN" altLang="en-US" sz="1400" dirty="0"/>
          </a:p>
        </p:txBody>
      </p:sp>
      <p:sp>
        <p:nvSpPr>
          <p:cNvPr id="38" name="TextBox 37"/>
          <p:cNvSpPr txBox="1"/>
          <p:nvPr/>
        </p:nvSpPr>
        <p:spPr>
          <a:xfrm>
            <a:off x="213410" y="5492308"/>
            <a:ext cx="1841336" cy="307777"/>
          </a:xfrm>
          <a:prstGeom prst="rect">
            <a:avLst/>
          </a:prstGeom>
          <a:noFill/>
        </p:spPr>
        <p:txBody>
          <a:bodyPr wrap="square" rtlCol="0">
            <a:spAutoFit/>
          </a:bodyPr>
          <a:lstStyle/>
          <a:p>
            <a:r>
              <a:rPr kumimoji="1" lang="en-US" altLang="zh-CN" sz="1400" dirty="0" smtClean="0"/>
              <a:t>Simplified</a:t>
            </a:r>
            <a:r>
              <a:rPr kumimoji="1" lang="zh-CN" altLang="en-US" sz="1400" dirty="0" smtClean="0"/>
              <a:t> </a:t>
            </a:r>
            <a:r>
              <a:rPr kumimoji="1" lang="en-US" altLang="zh-CN" sz="1400" dirty="0" smtClean="0"/>
              <a:t>cluster</a:t>
            </a:r>
            <a:r>
              <a:rPr kumimoji="1" lang="zh-CN" altLang="en-US" sz="1400" dirty="0" smtClean="0"/>
              <a:t> </a:t>
            </a:r>
            <a:r>
              <a:rPr kumimoji="1" lang="en-US" altLang="zh-CN" sz="1400" dirty="0"/>
              <a:t>map</a:t>
            </a:r>
            <a:endParaRPr kumimoji="1" lang="zh-CN" altLang="en-US" sz="1400" dirty="0"/>
          </a:p>
        </p:txBody>
      </p:sp>
      <p:sp>
        <p:nvSpPr>
          <p:cNvPr id="40" name="TextBox 39"/>
          <p:cNvSpPr txBox="1"/>
          <p:nvPr/>
        </p:nvSpPr>
        <p:spPr>
          <a:xfrm>
            <a:off x="463266" y="6006479"/>
            <a:ext cx="1451340" cy="307777"/>
          </a:xfrm>
          <a:prstGeom prst="rect">
            <a:avLst/>
          </a:prstGeom>
          <a:noFill/>
        </p:spPr>
        <p:txBody>
          <a:bodyPr wrap="square" rtlCol="0">
            <a:spAutoFit/>
          </a:bodyPr>
          <a:lstStyle/>
          <a:p>
            <a:r>
              <a:rPr kumimoji="1" lang="en-US" altLang="zh-CN" sz="1400" dirty="0" smtClean="0"/>
              <a:t>Matched</a:t>
            </a:r>
            <a:r>
              <a:rPr kumimoji="1" lang="zh-CN" altLang="en-US" sz="1400" dirty="0" smtClean="0"/>
              <a:t> </a:t>
            </a:r>
            <a:r>
              <a:rPr kumimoji="1" lang="en-US" altLang="zh-CN" sz="1400" dirty="0" smtClean="0"/>
              <a:t>Vector</a:t>
            </a:r>
            <a:endParaRPr kumimoji="1" lang="zh-CN" altLang="en-US" sz="1400" dirty="0"/>
          </a:p>
        </p:txBody>
      </p:sp>
    </p:spTree>
    <p:extLst>
      <p:ext uri="{BB962C8B-B14F-4D97-AF65-F5344CB8AC3E}">
        <p14:creationId xmlns:p14="http://schemas.microsoft.com/office/powerpoint/2010/main" val="3922041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341" t="28996" r="7018" b="24829"/>
          <a:stretch/>
        </p:blipFill>
        <p:spPr>
          <a:xfrm>
            <a:off x="4989114" y="3662604"/>
            <a:ext cx="3481228" cy="295481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053" r="85422" b="73572"/>
          <a:stretch/>
        </p:blipFill>
        <p:spPr>
          <a:xfrm>
            <a:off x="8054104" y="2660787"/>
            <a:ext cx="1220700" cy="147272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0011" t="34657" r="20777" b="33329"/>
          <a:stretch/>
        </p:blipFill>
        <p:spPr>
          <a:xfrm>
            <a:off x="1305093" y="730667"/>
            <a:ext cx="1802950" cy="1305713"/>
          </a:xfrm>
          <a:prstGeom prst="rect">
            <a:avLst/>
          </a:prstGeom>
          <a:ln>
            <a:noFill/>
          </a:ln>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20011" t="34657" r="20777" b="33329"/>
          <a:stretch/>
        </p:blipFill>
        <p:spPr>
          <a:xfrm>
            <a:off x="4498788" y="843802"/>
            <a:ext cx="550691" cy="706132"/>
          </a:xfrm>
          <a:prstGeom prst="rect">
            <a:avLst/>
          </a:prstGeom>
          <a:ln>
            <a:noFill/>
          </a:ln>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20011" t="34657" r="20777" b="33329"/>
          <a:stretch/>
        </p:blipFill>
        <p:spPr>
          <a:xfrm>
            <a:off x="5023174" y="842319"/>
            <a:ext cx="550691" cy="707956"/>
          </a:xfrm>
          <a:prstGeom prst="rect">
            <a:avLst/>
          </a:prstGeom>
          <a:ln>
            <a:noFill/>
          </a:ln>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20011" t="34657" r="20777" b="33329"/>
          <a:stretch/>
        </p:blipFill>
        <p:spPr>
          <a:xfrm>
            <a:off x="3959378" y="851514"/>
            <a:ext cx="550691" cy="696649"/>
          </a:xfrm>
          <a:prstGeom prst="rect">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50716" t="54998" r="42919" b="41067"/>
          <a:stretch/>
        </p:blipFill>
        <p:spPr>
          <a:xfrm rot="858685">
            <a:off x="1942244" y="2190836"/>
            <a:ext cx="344166" cy="279997"/>
          </a:xfrm>
          <a:prstGeom prst="rect">
            <a:avLst/>
          </a:prstGeom>
        </p:spPr>
      </p:pic>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50716" t="54998" r="42919" b="41067"/>
          <a:stretch/>
        </p:blipFill>
        <p:spPr>
          <a:xfrm rot="16200000">
            <a:off x="2567126" y="4650784"/>
            <a:ext cx="336658" cy="275332"/>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r="23793"/>
          <a:stretch/>
        </p:blipFill>
        <p:spPr>
          <a:xfrm>
            <a:off x="672833" y="2601435"/>
            <a:ext cx="1789782" cy="3885250"/>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l="11661" t="10029" r="78503" b="11101"/>
          <a:stretch/>
        </p:blipFill>
        <p:spPr>
          <a:xfrm>
            <a:off x="3040100" y="3238059"/>
            <a:ext cx="436004" cy="3196195"/>
          </a:xfrm>
          <a:prstGeom prst="rect">
            <a:avLst/>
          </a:prstGeom>
        </p:spPr>
      </p:pic>
      <p:grpSp>
        <p:nvGrpSpPr>
          <p:cNvPr id="11" name="Group 10"/>
          <p:cNvGrpSpPr/>
          <p:nvPr/>
        </p:nvGrpSpPr>
        <p:grpSpPr>
          <a:xfrm>
            <a:off x="5551702" y="1258184"/>
            <a:ext cx="3170311" cy="1979875"/>
            <a:chOff x="4399258" y="589538"/>
            <a:chExt cx="3796885" cy="2522647"/>
          </a:xfrm>
        </p:grpSpPr>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9258" y="589538"/>
              <a:ext cx="3796885" cy="2522647"/>
            </a:xfrm>
            <a:prstGeom prst="rect">
              <a:avLst/>
            </a:prstGeom>
          </p:spPr>
        </p:pic>
        <p:sp>
          <p:nvSpPr>
            <p:cNvPr id="18" name="Rounded Rectangle 17"/>
            <p:cNvSpPr/>
            <p:nvPr/>
          </p:nvSpPr>
          <p:spPr>
            <a:xfrm>
              <a:off x="5806631" y="1172168"/>
              <a:ext cx="272897"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9" name="Rounded Rectangle 18"/>
            <p:cNvSpPr/>
            <p:nvPr/>
          </p:nvSpPr>
          <p:spPr>
            <a:xfrm>
              <a:off x="6290612" y="1177947"/>
              <a:ext cx="272897"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0" name="Rounded Rectangle 19"/>
            <p:cNvSpPr/>
            <p:nvPr/>
          </p:nvSpPr>
          <p:spPr>
            <a:xfrm>
              <a:off x="5472647" y="1904481"/>
              <a:ext cx="432241"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1" name="Rounded Rectangle 20"/>
            <p:cNvSpPr/>
            <p:nvPr/>
          </p:nvSpPr>
          <p:spPr>
            <a:xfrm>
              <a:off x="6531586" y="1909074"/>
              <a:ext cx="326615"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2" name="Rounded Rectangle 21"/>
            <p:cNvSpPr/>
            <p:nvPr/>
          </p:nvSpPr>
          <p:spPr>
            <a:xfrm>
              <a:off x="5936481" y="2551918"/>
              <a:ext cx="582968"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3" name="Rounded Rectangle 22"/>
            <p:cNvSpPr/>
            <p:nvPr/>
          </p:nvSpPr>
          <p:spPr>
            <a:xfrm>
              <a:off x="7120955" y="1176619"/>
              <a:ext cx="278806"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4" name="Rounded Rectangle 23"/>
            <p:cNvSpPr/>
            <p:nvPr/>
          </p:nvSpPr>
          <p:spPr>
            <a:xfrm>
              <a:off x="7334292" y="625087"/>
              <a:ext cx="247256" cy="214449"/>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pSp>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l="16674" t="25160" r="16675" b="25481"/>
          <a:stretch/>
        </p:blipFill>
        <p:spPr>
          <a:xfrm>
            <a:off x="4042178" y="1961419"/>
            <a:ext cx="1329282" cy="1398736"/>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50716" t="54998" r="42919" b="41067"/>
          <a:stretch/>
        </p:blipFill>
        <p:spPr>
          <a:xfrm>
            <a:off x="4641957" y="1685671"/>
            <a:ext cx="346149" cy="304757"/>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50716" t="54998" r="42919" b="41067"/>
          <a:stretch/>
        </p:blipFill>
        <p:spPr>
          <a:xfrm rot="14768024">
            <a:off x="5583640" y="2369027"/>
            <a:ext cx="344166" cy="279997"/>
          </a:xfrm>
          <a:prstGeom prst="rect">
            <a:avLst/>
          </a:prstGeom>
        </p:spPr>
      </p:pic>
      <p:pic>
        <p:nvPicPr>
          <p:cNvPr id="36" name="Picture 35"/>
          <p:cNvPicPr>
            <a:picLocks noChangeAspect="1"/>
          </p:cNvPicPr>
          <p:nvPr/>
        </p:nvPicPr>
        <p:blipFill rotWithShape="1">
          <a:blip r:embed="rId6">
            <a:extLst>
              <a:ext uri="{28A0092B-C50C-407E-A947-70E740481C1C}">
                <a14:useLocalDpi xmlns:a14="http://schemas.microsoft.com/office/drawing/2010/main" val="0"/>
              </a:ext>
            </a:extLst>
          </a:blip>
          <a:srcRect l="50716" t="54998" r="42919" b="41067"/>
          <a:stretch/>
        </p:blipFill>
        <p:spPr>
          <a:xfrm>
            <a:off x="6898721" y="3206622"/>
            <a:ext cx="346149" cy="304757"/>
          </a:xfrm>
          <a:prstGeom prst="rect">
            <a:avLst/>
          </a:prstGeom>
        </p:spPr>
      </p:pic>
      <p:sp>
        <p:nvSpPr>
          <p:cNvPr id="37" name="TextBox 36"/>
          <p:cNvSpPr txBox="1"/>
          <p:nvPr/>
        </p:nvSpPr>
        <p:spPr>
          <a:xfrm>
            <a:off x="246889" y="462274"/>
            <a:ext cx="317716" cy="369332"/>
          </a:xfrm>
          <a:prstGeom prst="rect">
            <a:avLst/>
          </a:prstGeom>
          <a:noFill/>
        </p:spPr>
        <p:txBody>
          <a:bodyPr wrap="none" rtlCol="0">
            <a:spAutoFit/>
          </a:bodyPr>
          <a:lstStyle/>
          <a:p>
            <a:r>
              <a:rPr kumimoji="1" lang="en-US" altLang="zh-CN" dirty="0" smtClean="0"/>
              <a:t>A</a:t>
            </a:r>
            <a:endParaRPr kumimoji="1" lang="zh-CN" altLang="en-US" dirty="0"/>
          </a:p>
        </p:txBody>
      </p:sp>
      <p:sp>
        <p:nvSpPr>
          <p:cNvPr id="41" name="TextBox 40"/>
          <p:cNvSpPr txBox="1"/>
          <p:nvPr/>
        </p:nvSpPr>
        <p:spPr>
          <a:xfrm>
            <a:off x="3541638" y="462274"/>
            <a:ext cx="309700" cy="369332"/>
          </a:xfrm>
          <a:prstGeom prst="rect">
            <a:avLst/>
          </a:prstGeom>
          <a:noFill/>
        </p:spPr>
        <p:txBody>
          <a:bodyPr wrap="none" rtlCol="0">
            <a:spAutoFit/>
          </a:bodyPr>
          <a:lstStyle/>
          <a:p>
            <a:r>
              <a:rPr kumimoji="1" lang="en-US" altLang="zh-CN" dirty="0" smtClean="0"/>
              <a:t>B</a:t>
            </a:r>
            <a:endParaRPr kumimoji="1" lang="zh-CN" altLang="en-US" dirty="0"/>
          </a:p>
        </p:txBody>
      </p:sp>
    </p:spTree>
    <p:extLst>
      <p:ext uri="{BB962C8B-B14F-4D97-AF65-F5344CB8AC3E}">
        <p14:creationId xmlns:p14="http://schemas.microsoft.com/office/powerpoint/2010/main" val="212346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2</a:t>
            </a:r>
            <a:r>
              <a:rPr kumimoji="1" lang="zh-CN" altLang="en-US" dirty="0" smtClean="0"/>
              <a:t> </a:t>
            </a:r>
            <a:r>
              <a:rPr kumimoji="1" lang="en-US" altLang="zh-CN" dirty="0" smtClean="0"/>
              <a:t>Result</a:t>
            </a:r>
            <a:endParaRPr kumimoji="1" lang="zh-CN" altLang="en-US" dirty="0"/>
          </a:p>
        </p:txBody>
      </p:sp>
      <p:sp>
        <p:nvSpPr>
          <p:cNvPr id="5" name="Title 1"/>
          <p:cNvSpPr>
            <a:spLocks noGrp="1"/>
          </p:cNvSpPr>
          <p:nvPr>
            <p:ph idx="1"/>
          </p:nvPr>
        </p:nvSpPr>
        <p:spPr/>
        <p:txBody>
          <a:bodyPr vert="horz" lIns="91440" tIns="45720" rIns="91440" bIns="45720" rtlCol="0" anchor="t">
            <a:normAutofit fontScale="85000" lnSpcReduction="20000"/>
          </a:bodyPr>
          <a:lstStyle/>
          <a:p>
            <a:r>
              <a:rPr lang="en-US" altLang="zh-CN" sz="2400" dirty="0"/>
              <a:t>A comprehensive knockout screen of glycosyltransferases genes controlling N-glycosylation in CHO cells has been performed(Yang et al. 2015). In this study, 37 </a:t>
            </a:r>
            <a:r>
              <a:rPr lang="en-US" altLang="zh-CN" sz="2400" dirty="0" err="1"/>
              <a:t>glycoprofiles</a:t>
            </a:r>
            <a:r>
              <a:rPr lang="en-US" altLang="zh-CN" sz="2400" dirty="0"/>
              <a:t> of N-glycosylation of human erythropoietin (EPO, having three N-</a:t>
            </a:r>
            <a:r>
              <a:rPr lang="en-US" altLang="zh-CN" sz="2400" dirty="0" err="1"/>
              <a:t>glycans</a:t>
            </a:r>
            <a:r>
              <a:rPr lang="en-US" altLang="zh-CN" sz="2400" dirty="0"/>
              <a:t> with heterogeneous tetra-antennary structures, low poly-</a:t>
            </a:r>
            <a:r>
              <a:rPr lang="en-US" altLang="zh-CN" sz="2400" dirty="0" err="1"/>
              <a:t>LacNAc</a:t>
            </a:r>
            <a:r>
              <a:rPr lang="en-US" altLang="zh-CN" sz="2400" dirty="0"/>
              <a:t> and α2,3-linked sialic acid capping) was characterized by MALDI-TOF (matrix-assisted laser desorption/ionization–time of flight) profiling of released </a:t>
            </a:r>
            <a:r>
              <a:rPr lang="en-US" altLang="zh-CN" sz="2400" dirty="0" err="1"/>
              <a:t>permethylated</a:t>
            </a:r>
            <a:r>
              <a:rPr lang="en-US" altLang="zh-CN" sz="2400" dirty="0"/>
              <a:t> N-</a:t>
            </a:r>
            <a:r>
              <a:rPr lang="en-US" altLang="zh-CN" sz="2400" dirty="0" err="1"/>
              <a:t>glycans</a:t>
            </a:r>
            <a:r>
              <a:rPr lang="en-US" altLang="zh-CN" sz="2400" dirty="0"/>
              <a:t> using literature data to interpret and annotate structures. Then, on the following study, the high-resolution native mass spectrum </a:t>
            </a:r>
            <a:r>
              <a:rPr lang="en-US" altLang="zh-CN" sz="2400" dirty="0" err="1"/>
              <a:t>glycoproteoform</a:t>
            </a:r>
            <a:r>
              <a:rPr lang="en-US" altLang="zh-CN" sz="2400" dirty="0"/>
              <a:t> profile is used to classify the similarities on 23 glycosylation profiles about EPO (</a:t>
            </a:r>
            <a:r>
              <a:rPr lang="en-US" altLang="zh-CN" sz="2400" dirty="0" err="1"/>
              <a:t>Čaval</a:t>
            </a:r>
            <a:r>
              <a:rPr lang="en-US" altLang="zh-CN" sz="2400" dirty="0"/>
              <a:t> et al. 2018). Since these two studies shares 16 same knockouts, these 16 </a:t>
            </a:r>
            <a:r>
              <a:rPr lang="en-US" altLang="zh-CN" sz="2400" dirty="0" err="1"/>
              <a:t>glycoprofiles</a:t>
            </a:r>
            <a:r>
              <a:rPr lang="en-US" altLang="zh-CN" sz="2400" dirty="0"/>
              <a:t> with abundance and structure annotation are curated. The cell lines include the single or joint knockout targeting </a:t>
            </a:r>
            <a:r>
              <a:rPr lang="en-US" altLang="zh-CN" sz="2400" dirty="0" err="1"/>
              <a:t>galactosylation</a:t>
            </a:r>
            <a:r>
              <a:rPr lang="en-US" altLang="zh-CN" sz="2400" dirty="0"/>
              <a:t> (b4galt1/2/3/4), sialyation capping (st3gal4/6), N-glycan branching (mgat1/2/4A/4B/5) and core \alpha 6-fucosylation(Yang et al. 2015). The classification by </a:t>
            </a:r>
            <a:r>
              <a:rPr lang="en-US" altLang="zh-CN" sz="2400" dirty="0" err="1"/>
              <a:t>Glycompare</a:t>
            </a:r>
            <a:r>
              <a:rPr lang="en-US" altLang="zh-CN" sz="2400" dirty="0"/>
              <a:t> is compared with the result from native mass spectrum (</a:t>
            </a:r>
            <a:r>
              <a:rPr lang="en-US" altLang="zh-CN" sz="2400" dirty="0" err="1"/>
              <a:t>Čaval</a:t>
            </a:r>
            <a:r>
              <a:rPr lang="en-US" altLang="zh-CN" sz="2400" dirty="0"/>
              <a:t> et al. 2018) and also compare with the classification by complete </a:t>
            </a:r>
            <a:r>
              <a:rPr lang="en-US" altLang="zh-CN" sz="2400" dirty="0" err="1"/>
              <a:t>glycostructure</a:t>
            </a:r>
            <a:r>
              <a:rPr lang="en-US" altLang="zh-CN" sz="2400" dirty="0"/>
              <a:t>. </a:t>
            </a:r>
          </a:p>
        </p:txBody>
      </p:sp>
    </p:spTree>
    <p:extLst>
      <p:ext uri="{BB962C8B-B14F-4D97-AF65-F5344CB8AC3E}">
        <p14:creationId xmlns:p14="http://schemas.microsoft.com/office/powerpoint/2010/main" val="108250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83578" y="6206617"/>
            <a:ext cx="3166984" cy="389081"/>
          </a:xfrm>
          <a:prstGeom prst="rect">
            <a:avLst/>
          </a:prstGeom>
          <a:noFill/>
        </p:spPr>
        <p:txBody>
          <a:bodyPr wrap="square" rtlCol="0">
            <a:spAutoFit/>
          </a:bodyPr>
          <a:lstStyle/>
          <a:p>
            <a:r>
              <a:rPr lang="en-US" altLang="zh-CN" sz="964" dirty="0"/>
              <a:t>The</a:t>
            </a:r>
            <a:r>
              <a:rPr lang="zh-CN" altLang="en-US" sz="964" dirty="0"/>
              <a:t> </a:t>
            </a:r>
            <a:r>
              <a:rPr lang="en-US" altLang="zh-CN" sz="964" dirty="0"/>
              <a:t>clustering</a:t>
            </a:r>
            <a:r>
              <a:rPr lang="zh-CN" altLang="en-US" sz="964" dirty="0"/>
              <a:t> </a:t>
            </a:r>
            <a:r>
              <a:rPr lang="en-US" altLang="zh-CN" sz="964" dirty="0"/>
              <a:t>with</a:t>
            </a:r>
            <a:r>
              <a:rPr lang="zh-CN" altLang="en-US" sz="964" dirty="0"/>
              <a:t> </a:t>
            </a:r>
            <a:r>
              <a:rPr lang="en-US" altLang="zh-CN" sz="964" dirty="0"/>
              <a:t>annotated</a:t>
            </a:r>
            <a:r>
              <a:rPr lang="zh-CN" altLang="en-US" sz="964" dirty="0"/>
              <a:t> </a:t>
            </a:r>
            <a:r>
              <a:rPr lang="en-US" altLang="zh-CN" sz="964" dirty="0"/>
              <a:t>glycan</a:t>
            </a:r>
            <a:r>
              <a:rPr lang="zh-CN" altLang="en-US" sz="964" dirty="0"/>
              <a:t> </a:t>
            </a:r>
            <a:r>
              <a:rPr lang="en-US" altLang="zh-CN" sz="964" dirty="0"/>
              <a:t>is</a:t>
            </a:r>
            <a:r>
              <a:rPr lang="zh-CN" altLang="en-US" sz="964" dirty="0"/>
              <a:t> </a:t>
            </a:r>
            <a:r>
              <a:rPr lang="en-US" altLang="zh-CN" sz="964" dirty="0"/>
              <a:t>bad</a:t>
            </a:r>
            <a:r>
              <a:rPr lang="zh-CN" altLang="en-US" sz="964" dirty="0"/>
              <a:t> </a:t>
            </a:r>
            <a:r>
              <a:rPr lang="en-US" altLang="zh-CN" sz="964" dirty="0"/>
              <a:t>because</a:t>
            </a:r>
            <a:r>
              <a:rPr lang="zh-CN" altLang="en-US" sz="964" dirty="0"/>
              <a:t> </a:t>
            </a:r>
            <a:r>
              <a:rPr lang="en-US" altLang="zh-CN" sz="964" dirty="0"/>
              <a:t>there</a:t>
            </a:r>
            <a:r>
              <a:rPr lang="zh-CN" altLang="en-US" sz="964" dirty="0"/>
              <a:t> </a:t>
            </a:r>
            <a:r>
              <a:rPr lang="en-US" altLang="zh-CN" sz="964" dirty="0"/>
              <a:t>are</a:t>
            </a:r>
            <a:r>
              <a:rPr lang="zh-CN" altLang="en-US" sz="964" dirty="0"/>
              <a:t> </a:t>
            </a:r>
            <a:r>
              <a:rPr lang="en-US" altLang="zh-CN" sz="964" dirty="0"/>
              <a:t>only</a:t>
            </a:r>
            <a:r>
              <a:rPr lang="zh-CN" altLang="en-US" sz="964" dirty="0"/>
              <a:t> </a:t>
            </a:r>
            <a:r>
              <a:rPr lang="en-US" altLang="zh-CN" sz="964" dirty="0"/>
              <a:t>a</a:t>
            </a:r>
            <a:r>
              <a:rPr lang="zh-CN" altLang="en-US" sz="964" dirty="0"/>
              <a:t> </a:t>
            </a:r>
            <a:r>
              <a:rPr lang="en-US" altLang="zh-CN" sz="964" dirty="0"/>
              <a:t>few</a:t>
            </a:r>
            <a:r>
              <a:rPr lang="zh-CN" altLang="en-US" sz="964" dirty="0"/>
              <a:t> </a:t>
            </a:r>
            <a:r>
              <a:rPr lang="en-US" altLang="zh-CN" sz="964" dirty="0" err="1"/>
              <a:t>glycans</a:t>
            </a:r>
            <a:r>
              <a:rPr lang="en-US" altLang="zh-CN" sz="964" dirty="0"/>
              <a:t>.</a:t>
            </a:r>
            <a:r>
              <a:rPr lang="zh-CN" altLang="en-US" sz="964" dirty="0"/>
              <a:t> </a:t>
            </a:r>
            <a:endParaRPr lang="en-US" sz="964" dirty="0"/>
          </a:p>
        </p:txBody>
      </p:sp>
      <p:sp>
        <p:nvSpPr>
          <p:cNvPr id="18" name="Title 1"/>
          <p:cNvSpPr txBox="1">
            <a:spLocks/>
          </p:cNvSpPr>
          <p:nvPr/>
        </p:nvSpPr>
        <p:spPr>
          <a:xfrm>
            <a:off x="628650" y="1445452"/>
            <a:ext cx="8029520" cy="42246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smtClean="0">
                <a:solidFill>
                  <a:srgbClr val="000000"/>
                </a:solidFill>
                <a:latin typeface="Calibri" charset="0"/>
                <a:ea typeface="Calibri" charset="0"/>
                <a:cs typeface="Calibri" charset="0"/>
              </a:rPr>
              <a:t>Figure</a:t>
            </a:r>
            <a:r>
              <a:rPr lang="zh-CN" altLang="en-US" sz="1800" dirty="0" smtClean="0">
                <a:solidFill>
                  <a:srgbClr val="000000"/>
                </a:solidFill>
                <a:latin typeface="Calibri" charset="0"/>
                <a:ea typeface="Calibri" charset="0"/>
                <a:cs typeface="Calibri" charset="0"/>
              </a:rPr>
              <a:t> </a:t>
            </a:r>
            <a:r>
              <a:rPr lang="en-US" altLang="zh-CN" sz="1800" dirty="0" smtClean="0">
                <a:solidFill>
                  <a:srgbClr val="000000"/>
                </a:solidFill>
                <a:latin typeface="Calibri" charset="0"/>
                <a:ea typeface="Calibri" charset="0"/>
                <a:cs typeface="Calibri" charset="0"/>
              </a:rPr>
              <a:t>2A</a:t>
            </a:r>
          </a:p>
          <a:p>
            <a:r>
              <a:rPr lang="en-US" altLang="zh-CN" sz="1800" dirty="0"/>
              <a:t>First, a </a:t>
            </a:r>
            <a:r>
              <a:rPr lang="en-US" altLang="zh-CN" sz="1800" dirty="0" err="1"/>
              <a:t>glycoprofile</a:t>
            </a:r>
            <a:r>
              <a:rPr lang="en-US" altLang="zh-CN" sz="1800" dirty="0"/>
              <a:t> vector with 722 glycan substructure are generated and then reduced to 118 glycan substructures. The cluster map (Figure2 A) shows the </a:t>
            </a:r>
            <a:r>
              <a:rPr lang="en-US" altLang="zh-CN" sz="1800" dirty="0" err="1"/>
              <a:t>glycoprofile</a:t>
            </a:r>
            <a:r>
              <a:rPr lang="en-US" altLang="zh-CN" sz="1800" dirty="0"/>
              <a:t> are classified based on the complexity of the N-glycan structure preserved. Each cluster has distinguished glycan structure patterns. The mild group that contains WT also has b4galt1/2/3/4/ knockout. The medium group contains mainly magt4b/4a&amp;4a/5 knockout and st3gal4/6 knockout. A severer group that contains joint knockouts of st3gal4/6 and mgat4a/4b/5, knockouts of mgat4A/4B/5 and b3gnt2, knockouts of mgat4A/4B/5 and knock-in of st3gal6, knockouts of mgat4a/4b/5 and st3gal4/6. The severest groups have </a:t>
            </a:r>
            <a:r>
              <a:rPr lang="en-US" altLang="zh-CN" sz="1800" dirty="0" err="1"/>
              <a:t>glycoprofiles</a:t>
            </a:r>
            <a:r>
              <a:rPr lang="en-US" altLang="zh-CN" sz="1800" dirty="0"/>
              <a:t> with </a:t>
            </a:r>
            <a:r>
              <a:rPr lang="en-US" altLang="zh-CN" sz="1800" dirty="0" err="1"/>
              <a:t>Fuc</a:t>
            </a:r>
            <a:r>
              <a:rPr lang="en-US" altLang="zh-CN" sz="1800" dirty="0"/>
              <a:t> 8, mgat2, </a:t>
            </a:r>
            <a:r>
              <a:rPr lang="en-US" altLang="zh-CN" sz="1800" dirty="0" err="1"/>
              <a:t>mgat</a:t>
            </a:r>
            <a:r>
              <a:rPr lang="en-US" altLang="zh-CN" sz="1800" dirty="0"/>
              <a:t> 1 knockout. It means these three </a:t>
            </a:r>
            <a:r>
              <a:rPr lang="en-US" altLang="zh-CN" sz="1800" dirty="0" err="1"/>
              <a:t>glycoprofiles</a:t>
            </a:r>
            <a:r>
              <a:rPr lang="en-US" altLang="zh-CN" sz="1800" dirty="0"/>
              <a:t> have major different glycol-substructures.</a:t>
            </a:r>
          </a:p>
          <a:p>
            <a:r>
              <a:rPr lang="en-US" altLang="zh-CN" sz="1800" dirty="0"/>
              <a:t> </a:t>
            </a:r>
          </a:p>
          <a:p>
            <a:endParaRPr lang="en-US" altLang="zh-CN" sz="1800" dirty="0">
              <a:solidFill>
                <a:srgbClr val="000000"/>
              </a:solidFill>
              <a:latin typeface="Calibri" charset="0"/>
              <a:ea typeface="Calibri" charset="0"/>
              <a:cs typeface="Calibri" charset="0"/>
            </a:endParaRPr>
          </a:p>
          <a:p>
            <a:endParaRPr lang="en-US" altLang="zh-CN" sz="1800" dirty="0">
              <a:solidFill>
                <a:srgbClr val="000000"/>
              </a:solidFill>
              <a:latin typeface="Calibri" charset="0"/>
              <a:ea typeface="Calibri" charset="0"/>
              <a:cs typeface="Calibri" charset="0"/>
            </a:endParaRPr>
          </a:p>
        </p:txBody>
      </p:sp>
      <p:sp>
        <p:nvSpPr>
          <p:cNvPr id="3" name="Title 2"/>
          <p:cNvSpPr>
            <a:spLocks noGrp="1"/>
          </p:cNvSpPr>
          <p:nvPr>
            <p:ph type="title"/>
          </p:nvPr>
        </p:nvSpPr>
        <p:spPr/>
        <p:txBody>
          <a:bodyPr>
            <a:normAutofit/>
          </a:bodyPr>
          <a:lstStyle/>
          <a:p>
            <a:r>
              <a:rPr lang="en-US" altLang="zh-CN" sz="3600" dirty="0">
                <a:solidFill>
                  <a:srgbClr val="000000"/>
                </a:solidFill>
              </a:rPr>
              <a:t>Result</a:t>
            </a:r>
            <a:r>
              <a:rPr lang="zh-CN" altLang="en-US" sz="3600" dirty="0">
                <a:solidFill>
                  <a:srgbClr val="000000"/>
                </a:solidFill>
              </a:rPr>
              <a:t> </a:t>
            </a:r>
            <a:r>
              <a:rPr lang="en-US" altLang="zh-CN" sz="3600" dirty="0" smtClean="0">
                <a:solidFill>
                  <a:srgbClr val="000000"/>
                </a:solidFill>
              </a:rPr>
              <a:t>2.1</a:t>
            </a:r>
            <a:r>
              <a:rPr lang="zh-CN" altLang="en-US" sz="3600" dirty="0" smtClean="0">
                <a:solidFill>
                  <a:srgbClr val="000000"/>
                </a:solidFill>
              </a:rPr>
              <a:t> </a:t>
            </a:r>
            <a:r>
              <a:rPr kumimoji="1" lang="en-US" altLang="zh-CN" sz="3600" dirty="0" smtClean="0"/>
              <a:t>Clustering</a:t>
            </a:r>
            <a:r>
              <a:rPr kumimoji="1" lang="zh-CN" altLang="en-US" sz="3600" dirty="0" smtClean="0"/>
              <a:t> </a:t>
            </a:r>
            <a:r>
              <a:rPr kumimoji="1" lang="en-US" altLang="zh-CN" sz="3600" dirty="0" smtClean="0"/>
              <a:t>of</a:t>
            </a:r>
            <a:r>
              <a:rPr kumimoji="1" lang="zh-CN" altLang="en-US" sz="3600" dirty="0" smtClean="0"/>
              <a:t> </a:t>
            </a:r>
            <a:r>
              <a:rPr kumimoji="1" lang="en-US" altLang="zh-CN" sz="3600" dirty="0" smtClean="0"/>
              <a:t>16</a:t>
            </a:r>
            <a:r>
              <a:rPr kumimoji="1" lang="zh-CN" altLang="en-US" sz="3600" dirty="0" smtClean="0"/>
              <a:t> </a:t>
            </a:r>
            <a:r>
              <a:rPr kumimoji="1" lang="en-US" altLang="zh-CN" sz="3600" dirty="0" err="1" smtClean="0"/>
              <a:t>glycoprofiles</a:t>
            </a:r>
            <a:endParaRPr kumimoji="1" lang="zh-CN" altLang="en-US" sz="3600" dirty="0"/>
          </a:p>
        </p:txBody>
      </p:sp>
    </p:spTree>
    <p:extLst>
      <p:ext uri="{BB962C8B-B14F-4D97-AF65-F5344CB8AC3E}">
        <p14:creationId xmlns:p14="http://schemas.microsoft.com/office/powerpoint/2010/main" val="43770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Figure</a:t>
            </a:r>
            <a:r>
              <a:rPr kumimoji="1" lang="zh-CN" altLang="en-US" dirty="0" smtClean="0"/>
              <a:t> </a:t>
            </a:r>
            <a:r>
              <a:rPr kumimoji="1" lang="en-US" altLang="zh-CN" dirty="0" smtClean="0"/>
              <a:t>2B/Figure2C</a:t>
            </a:r>
            <a:endParaRPr kumimoji="1" lang="zh-CN" altLang="en-US" dirty="0"/>
          </a:p>
        </p:txBody>
      </p:sp>
      <p:sp>
        <p:nvSpPr>
          <p:cNvPr id="3" name="Content Placeholder 2"/>
          <p:cNvSpPr>
            <a:spLocks noGrp="1"/>
          </p:cNvSpPr>
          <p:nvPr>
            <p:ph idx="1"/>
          </p:nvPr>
        </p:nvSpPr>
        <p:spPr/>
        <p:txBody>
          <a:bodyPr>
            <a:noAutofit/>
          </a:bodyPr>
          <a:lstStyle/>
          <a:p>
            <a:r>
              <a:rPr lang="en-US" altLang="zh-CN" sz="1800" dirty="0"/>
              <a:t>Second, the classification of the </a:t>
            </a:r>
            <a:r>
              <a:rPr lang="en-US" altLang="zh-CN" sz="1800" dirty="0" err="1"/>
              <a:t>glycoprofiles</a:t>
            </a:r>
            <a:r>
              <a:rPr lang="en-US" altLang="zh-CN" sz="1800" dirty="0"/>
              <a:t> by the </a:t>
            </a:r>
            <a:r>
              <a:rPr lang="en-US" altLang="zh-CN" sz="1800" dirty="0" err="1"/>
              <a:t>glycans</a:t>
            </a:r>
            <a:r>
              <a:rPr lang="en-US" altLang="zh-CN" sz="1800" dirty="0"/>
              <a:t> are shown. (Figure2 C). Since the </a:t>
            </a:r>
            <a:r>
              <a:rPr lang="en-US" altLang="zh-CN" sz="1800" dirty="0" err="1"/>
              <a:t>glycans</a:t>
            </a:r>
            <a:r>
              <a:rPr lang="en-US" altLang="zh-CN" sz="1800" dirty="0"/>
              <a:t> with minor variant are considered as two </a:t>
            </a:r>
            <a:r>
              <a:rPr lang="en-US" altLang="zh-CN" sz="1800" dirty="0" err="1"/>
              <a:t>glycans</a:t>
            </a:r>
            <a:r>
              <a:rPr lang="en-US" altLang="zh-CN" sz="1800" dirty="0"/>
              <a:t>, the structural differences of the glycan in each knockout causes the sparsity of the glycan table which jeopardized the classification. The cluster is mainly based on the existence of the </a:t>
            </a:r>
            <a:r>
              <a:rPr lang="en-US" altLang="zh-CN" sz="1800" dirty="0" err="1"/>
              <a:t>glycans</a:t>
            </a:r>
            <a:r>
              <a:rPr lang="en-US" altLang="zh-CN" sz="1800" dirty="0"/>
              <a:t> and the distances between profiles are not well linearly characterized. The cluster is not consistent with the NCM and our result</a:t>
            </a:r>
            <a:r>
              <a:rPr lang="en-US" altLang="zh-CN" sz="1800" dirty="0" smtClean="0"/>
              <a:t>.</a:t>
            </a:r>
            <a:endParaRPr lang="en-US" altLang="zh-CN" sz="1800" dirty="0"/>
          </a:p>
          <a:p>
            <a:r>
              <a:rPr lang="en-US" altLang="zh-CN" sz="1800" dirty="0"/>
              <a:t>Third, the </a:t>
            </a:r>
            <a:r>
              <a:rPr lang="en-US" altLang="zh-CN" sz="1800" dirty="0" err="1"/>
              <a:t>classifiation</a:t>
            </a:r>
            <a:r>
              <a:rPr lang="en-US" altLang="zh-CN" sz="1800" dirty="0"/>
              <a:t> result is consistent with the classification by the </a:t>
            </a:r>
            <a:r>
              <a:rPr lang="en-US" altLang="zh-CN" sz="1800" dirty="0" err="1"/>
              <a:t>glycoproteoform</a:t>
            </a:r>
            <a:r>
              <a:rPr lang="en-US" altLang="zh-CN" sz="1800" dirty="0"/>
              <a:t> native mass spectrum data. The disagreement comes with the rearrange of the knockouts of mgat2 and the knockouts of fu8. Since our method takes care of the structure difference across isomers. We can distinguish the different structures that has same mass and the variation of structures that effect lots of substructures. Thus, we have a better interpretation of the glycan structure variants across multiple </a:t>
            </a:r>
            <a:r>
              <a:rPr lang="en-US" altLang="zh-CN" sz="1800" dirty="0" err="1"/>
              <a:t>glycoprofile</a:t>
            </a:r>
            <a:r>
              <a:rPr lang="en-US" altLang="zh-CN" sz="1800" dirty="0"/>
              <a:t>.</a:t>
            </a:r>
          </a:p>
          <a:p>
            <a:r>
              <a:rPr lang="en-US" altLang="zh-CN" sz="1800" dirty="0"/>
              <a:t> </a:t>
            </a:r>
          </a:p>
        </p:txBody>
      </p:sp>
    </p:spTree>
    <p:extLst>
      <p:ext uri="{BB962C8B-B14F-4D97-AF65-F5344CB8AC3E}">
        <p14:creationId xmlns:p14="http://schemas.microsoft.com/office/powerpoint/2010/main" val="36705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1000" y="170147"/>
            <a:ext cx="9894865" cy="6792051"/>
            <a:chOff x="-531000" y="161681"/>
            <a:chExt cx="9894865" cy="6792051"/>
          </a:xfrm>
        </p:grpSpPr>
        <p:grpSp>
          <p:nvGrpSpPr>
            <p:cNvPr id="15" name="Group 14"/>
            <p:cNvGrpSpPr/>
            <p:nvPr/>
          </p:nvGrpSpPr>
          <p:grpSpPr>
            <a:xfrm>
              <a:off x="4075825" y="161681"/>
              <a:ext cx="5288040" cy="2915523"/>
              <a:chOff x="3049947" y="3204416"/>
              <a:chExt cx="5332509" cy="2921448"/>
            </a:xfrm>
          </p:grpSpPr>
          <p:sp>
            <p:nvSpPr>
              <p:cNvPr id="20" name="Rectangle 19"/>
              <p:cNvSpPr/>
              <p:nvPr/>
            </p:nvSpPr>
            <p:spPr>
              <a:xfrm>
                <a:off x="3049947" y="3771728"/>
                <a:ext cx="2619334" cy="2354136"/>
              </a:xfrm>
              <a:prstGeom prst="rect">
                <a:avLst/>
              </a:prstGeom>
              <a:solidFill>
                <a:schemeClr val="bg1"/>
              </a:solidFill>
            </p:spPr>
            <p:txBody>
              <a:bodyPr wrap="square">
                <a:spAutoFit/>
              </a:bodyPr>
              <a:lstStyle/>
              <a:p>
                <a:pPr algn="r">
                  <a:lnSpc>
                    <a:spcPts val="1100"/>
                  </a:lnSpc>
                </a:pPr>
                <a:r>
                  <a:rPr lang="en-US" altLang="zh-CN" sz="1000" dirty="0" smtClean="0">
                    <a:solidFill>
                      <a:srgbClr val="7030A0"/>
                    </a:solidFill>
                  </a:rPr>
                  <a:t>KO_B4GalT1</a:t>
                </a:r>
                <a:endParaRPr lang="en-US" altLang="zh-CN" sz="1000" dirty="0">
                  <a:solidFill>
                    <a:srgbClr val="7030A0"/>
                  </a:solidFill>
                </a:endParaRPr>
              </a:p>
              <a:p>
                <a:pPr algn="r">
                  <a:lnSpc>
                    <a:spcPts val="1100"/>
                  </a:lnSpc>
                </a:pPr>
                <a:r>
                  <a:rPr lang="en-US" altLang="zh-CN" sz="1000" dirty="0" smtClean="0">
                    <a:solidFill>
                      <a:schemeClr val="accent6"/>
                    </a:solidFill>
                  </a:rPr>
                  <a:t>KO_mgat4A/4B</a:t>
                </a:r>
                <a:endParaRPr lang="en-US" altLang="zh-CN" sz="1000" dirty="0">
                  <a:solidFill>
                    <a:schemeClr val="accent6"/>
                  </a:solidFill>
                </a:endParaRPr>
              </a:p>
              <a:p>
                <a:pPr algn="r">
                  <a:lnSpc>
                    <a:spcPts val="1100"/>
                  </a:lnSpc>
                </a:pPr>
                <a:r>
                  <a:rPr lang="en-US" altLang="zh-CN" sz="1000" dirty="0" smtClean="0">
                    <a:solidFill>
                      <a:schemeClr val="accent6"/>
                    </a:solidFill>
                  </a:rPr>
                  <a:t>KO_mgat5</a:t>
                </a:r>
                <a:endParaRPr lang="en-US" altLang="zh-CN" sz="1000" dirty="0">
                  <a:solidFill>
                    <a:schemeClr val="accent6"/>
                  </a:solidFill>
                </a:endParaRPr>
              </a:p>
              <a:p>
                <a:pPr algn="r">
                  <a:lnSpc>
                    <a:spcPts val="1100"/>
                  </a:lnSpc>
                </a:pPr>
                <a:r>
                  <a:rPr lang="en-US" altLang="zh-CN" sz="1000" dirty="0" smtClean="0">
                    <a:solidFill>
                      <a:schemeClr val="accent6"/>
                    </a:solidFill>
                  </a:rPr>
                  <a:t>KO_mgat4B</a:t>
                </a:r>
              </a:p>
              <a:p>
                <a:pPr algn="r">
                  <a:lnSpc>
                    <a:spcPts val="1100"/>
                  </a:lnSpc>
                </a:pPr>
                <a:r>
                  <a:rPr lang="en-US" altLang="zh-CN" sz="900" dirty="0" smtClean="0">
                    <a:solidFill>
                      <a:schemeClr val="accent2">
                        <a:lumMod val="75000"/>
                      </a:schemeClr>
                    </a:solidFill>
                  </a:rPr>
                  <a:t>KI_st3gal6</a:t>
                </a:r>
                <a:r>
                  <a:rPr lang="en-US" altLang="zh-CN" sz="900" dirty="0">
                    <a:solidFill>
                      <a:schemeClr val="accent2">
                        <a:lumMod val="75000"/>
                      </a:schemeClr>
                    </a:solidFill>
                  </a:rPr>
                  <a:t>;</a:t>
                </a:r>
                <a:r>
                  <a:rPr lang="zh-CN" altLang="en-US" sz="900" dirty="0">
                    <a:solidFill>
                      <a:schemeClr val="accent2">
                        <a:lumMod val="75000"/>
                      </a:schemeClr>
                    </a:solidFill>
                  </a:rPr>
                  <a:t> </a:t>
                </a:r>
                <a:r>
                  <a:rPr lang="en-US" altLang="zh-CN" sz="900" dirty="0" smtClean="0">
                    <a:solidFill>
                      <a:schemeClr val="accent2">
                        <a:lumMod val="75000"/>
                      </a:schemeClr>
                    </a:solidFill>
                  </a:rPr>
                  <a:t>KO_mgat4a/4b/5_st3gal4/6</a:t>
                </a:r>
                <a:endParaRPr lang="en-US" altLang="zh-CN" sz="900" dirty="0">
                  <a:solidFill>
                    <a:schemeClr val="accent6"/>
                  </a:solidFill>
                </a:endParaRPr>
              </a:p>
              <a:p>
                <a:pPr algn="r">
                  <a:lnSpc>
                    <a:spcPts val="1100"/>
                  </a:lnSpc>
                </a:pPr>
                <a:r>
                  <a:rPr lang="en-US" altLang="zh-CN" sz="1000" dirty="0" smtClean="0">
                    <a:solidFill>
                      <a:schemeClr val="accent2">
                        <a:lumMod val="75000"/>
                      </a:schemeClr>
                    </a:solidFill>
                  </a:rPr>
                  <a:t>KO_mgat4A/4B/5</a:t>
                </a:r>
                <a:endParaRPr lang="en-US" altLang="zh-CN" sz="1000" dirty="0">
                  <a:solidFill>
                    <a:schemeClr val="accent2">
                      <a:lumMod val="75000"/>
                    </a:schemeClr>
                  </a:solidFill>
                </a:endParaRPr>
              </a:p>
              <a:p>
                <a:pPr algn="r">
                  <a:lnSpc>
                    <a:spcPts val="1100"/>
                  </a:lnSpc>
                </a:pPr>
                <a:r>
                  <a:rPr lang="en-US" altLang="zh-CN" sz="1000" dirty="0" smtClean="0">
                    <a:solidFill>
                      <a:schemeClr val="accent2">
                        <a:lumMod val="75000"/>
                      </a:schemeClr>
                    </a:solidFill>
                  </a:rPr>
                  <a:t>KO_mgat4A/4B/5_B3gnt2</a:t>
                </a:r>
                <a:endParaRPr lang="en-US" altLang="zh-CN" sz="1000" dirty="0">
                  <a:solidFill>
                    <a:schemeClr val="accent2">
                      <a:lumMod val="75000"/>
                    </a:schemeClr>
                  </a:solidFill>
                </a:endParaRPr>
              </a:p>
              <a:p>
                <a:pPr algn="r">
                  <a:lnSpc>
                    <a:spcPts val="1100"/>
                  </a:lnSpc>
                </a:pPr>
                <a:r>
                  <a:rPr lang="en-US" altLang="zh-CN" sz="1000" dirty="0" smtClean="0">
                    <a:solidFill>
                      <a:srgbClr val="7030A0"/>
                    </a:solidFill>
                  </a:rPr>
                  <a:t>KO_B4GalT2</a:t>
                </a:r>
                <a:endParaRPr lang="en-US" altLang="zh-CN" sz="1000" dirty="0">
                  <a:solidFill>
                    <a:srgbClr val="7030A0"/>
                  </a:solidFill>
                </a:endParaRPr>
              </a:p>
              <a:p>
                <a:pPr algn="r">
                  <a:lnSpc>
                    <a:spcPts val="1100"/>
                  </a:lnSpc>
                </a:pPr>
                <a:r>
                  <a:rPr lang="en-US" altLang="zh-CN" sz="1000" dirty="0" smtClean="0">
                    <a:solidFill>
                      <a:srgbClr val="7030A0"/>
                    </a:solidFill>
                  </a:rPr>
                  <a:t>KO_B4GalT3</a:t>
                </a:r>
                <a:endParaRPr lang="en-US" altLang="zh-CN" sz="1000" dirty="0">
                  <a:solidFill>
                    <a:srgbClr val="7030A0"/>
                  </a:solidFill>
                </a:endParaRPr>
              </a:p>
              <a:p>
                <a:pPr algn="r">
                  <a:lnSpc>
                    <a:spcPts val="1100"/>
                  </a:lnSpc>
                </a:pPr>
                <a:r>
                  <a:rPr lang="en-US" altLang="zh-CN" sz="1000" dirty="0" smtClean="0">
                    <a:solidFill>
                      <a:srgbClr val="7030A0"/>
                    </a:solidFill>
                  </a:rPr>
                  <a:t>WT</a:t>
                </a:r>
                <a:endParaRPr lang="en-US" altLang="zh-CN" sz="1000" dirty="0">
                  <a:solidFill>
                    <a:srgbClr val="7030A0"/>
                  </a:solidFill>
                </a:endParaRPr>
              </a:p>
              <a:p>
                <a:pPr algn="r">
                  <a:lnSpc>
                    <a:spcPts val="1100"/>
                  </a:lnSpc>
                </a:pPr>
                <a:r>
                  <a:rPr lang="en-US" altLang="zh-CN" sz="1000" dirty="0" smtClean="0">
                    <a:solidFill>
                      <a:srgbClr val="7030A0"/>
                    </a:solidFill>
                  </a:rPr>
                  <a:t>KO_B4GalT4</a:t>
                </a:r>
                <a:endParaRPr lang="en-US" altLang="zh-CN" sz="1000" dirty="0">
                  <a:solidFill>
                    <a:srgbClr val="7030A0"/>
                  </a:solidFill>
                </a:endParaRPr>
              </a:p>
              <a:p>
                <a:pPr algn="r">
                  <a:lnSpc>
                    <a:spcPts val="1100"/>
                  </a:lnSpc>
                </a:pPr>
                <a:r>
                  <a:rPr lang="en-US" altLang="zh-CN" sz="1000" dirty="0" smtClean="0">
                    <a:solidFill>
                      <a:srgbClr val="FF0000"/>
                    </a:solidFill>
                  </a:rPr>
                  <a:t>KO_st3gal4/6</a:t>
                </a:r>
                <a:endParaRPr lang="en-US" altLang="zh-CN" sz="1000" dirty="0">
                  <a:solidFill>
                    <a:schemeClr val="accent6"/>
                  </a:solidFill>
                </a:endParaRPr>
              </a:p>
              <a:p>
                <a:pPr algn="r">
                  <a:lnSpc>
                    <a:spcPts val="1100"/>
                  </a:lnSpc>
                </a:pPr>
                <a:r>
                  <a:rPr lang="en-US" altLang="zh-CN" sz="1000" dirty="0" smtClean="0">
                    <a:solidFill>
                      <a:schemeClr val="accent2">
                        <a:lumMod val="75000"/>
                      </a:schemeClr>
                    </a:solidFill>
                  </a:rPr>
                  <a:t>KO_st3gal4/6_mgat4a/4b/5</a:t>
                </a:r>
                <a:endParaRPr lang="en-US" altLang="zh-CN" sz="1000" dirty="0" smtClean="0"/>
              </a:p>
              <a:p>
                <a:pPr algn="r">
                  <a:lnSpc>
                    <a:spcPts val="1100"/>
                  </a:lnSpc>
                </a:pPr>
                <a:r>
                  <a:rPr lang="en-US" altLang="zh-CN" sz="1000" dirty="0" smtClean="0"/>
                  <a:t>KO</a:t>
                </a:r>
                <a:r>
                  <a:rPr lang="en-US" sz="1000" dirty="0" smtClean="0"/>
                  <a:t>_mgat1</a:t>
                </a:r>
                <a:endParaRPr lang="en-US" sz="1000" dirty="0"/>
              </a:p>
              <a:p>
                <a:pPr algn="r">
                  <a:lnSpc>
                    <a:spcPts val="1100"/>
                  </a:lnSpc>
                </a:pPr>
                <a:r>
                  <a:rPr lang="en-US" altLang="zh-CN" sz="1000" dirty="0">
                    <a:solidFill>
                      <a:srgbClr val="C00000"/>
                    </a:solidFill>
                  </a:rPr>
                  <a:t>K</a:t>
                </a:r>
                <a:r>
                  <a:rPr lang="en-US" altLang="zh-CN" sz="1000" dirty="0" smtClean="0">
                    <a:solidFill>
                      <a:srgbClr val="C00000"/>
                    </a:solidFill>
                  </a:rPr>
                  <a:t>O</a:t>
                </a:r>
                <a:r>
                  <a:rPr lang="en-US" sz="1000" dirty="0" smtClean="0">
                    <a:solidFill>
                      <a:srgbClr val="C00000"/>
                    </a:solidFill>
                  </a:rPr>
                  <a:t>_mgat2</a:t>
                </a:r>
                <a:endParaRPr lang="en-US" sz="1000" dirty="0">
                  <a:solidFill>
                    <a:srgbClr val="C00000"/>
                  </a:solidFill>
                </a:endParaRPr>
              </a:p>
              <a:p>
                <a:pPr algn="r">
                  <a:lnSpc>
                    <a:spcPts val="1100"/>
                  </a:lnSpc>
                </a:pPr>
                <a:r>
                  <a:rPr lang="en-US" sz="1000" dirty="0" smtClean="0">
                    <a:solidFill>
                      <a:srgbClr val="00B0F0"/>
                    </a:solidFill>
                  </a:rPr>
                  <a:t>KO_fut8</a:t>
                </a:r>
                <a:endParaRPr lang="en-US" sz="1000" dirty="0">
                  <a:solidFill>
                    <a:srgbClr val="00B0F0"/>
                  </a:solidFill>
                </a:endParaRPr>
              </a:p>
            </p:txBody>
          </p:sp>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23830" t="22377" r="22154" b="33913"/>
              <a:stretch/>
            </p:blipFill>
            <p:spPr>
              <a:xfrm>
                <a:off x="5636889" y="3204416"/>
                <a:ext cx="2745567" cy="2875219"/>
              </a:xfrm>
              <a:prstGeom prst="rect">
                <a:avLst/>
              </a:prstGeom>
            </p:spPr>
          </p:pic>
        </p:grpSp>
        <p:grpSp>
          <p:nvGrpSpPr>
            <p:cNvPr id="24" name="Group 23"/>
            <p:cNvGrpSpPr/>
            <p:nvPr/>
          </p:nvGrpSpPr>
          <p:grpSpPr>
            <a:xfrm>
              <a:off x="411155" y="496234"/>
              <a:ext cx="8249350" cy="6457498"/>
              <a:chOff x="107372" y="304321"/>
              <a:chExt cx="8249350" cy="6457498"/>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85274" r="8322"/>
              <a:stretch/>
            </p:blipFill>
            <p:spPr>
              <a:xfrm>
                <a:off x="7838127" y="2509175"/>
                <a:ext cx="518595" cy="289771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3982"/>
              <a:stretch/>
            </p:blipFill>
            <p:spPr>
              <a:xfrm>
                <a:off x="2803482" y="2871481"/>
                <a:ext cx="5083003" cy="3890338"/>
              </a:xfrm>
              <a:prstGeom prst="rect">
                <a:avLst/>
              </a:prstGeom>
            </p:spPr>
          </p:pic>
          <p:sp>
            <p:nvSpPr>
              <p:cNvPr id="17" name="TextBox 16"/>
              <p:cNvSpPr txBox="1"/>
              <p:nvPr/>
            </p:nvSpPr>
            <p:spPr>
              <a:xfrm>
                <a:off x="107372" y="304321"/>
                <a:ext cx="484887" cy="369332"/>
              </a:xfrm>
              <a:prstGeom prst="rect">
                <a:avLst/>
              </a:prstGeom>
              <a:noFill/>
            </p:spPr>
            <p:txBody>
              <a:bodyPr wrap="square" rtlCol="0">
                <a:spAutoFit/>
              </a:bodyPr>
              <a:lstStyle/>
              <a:p>
                <a:r>
                  <a:rPr kumimoji="1" lang="en-US" altLang="zh-CN" dirty="0" smtClean="0"/>
                  <a:t>A</a:t>
                </a:r>
                <a:endParaRPr kumimoji="1" lang="zh-CN" altLang="en-US" dirty="0"/>
              </a:p>
            </p:txBody>
          </p:sp>
          <p:sp>
            <p:nvSpPr>
              <p:cNvPr id="18" name="TextBox 17"/>
              <p:cNvSpPr txBox="1"/>
              <p:nvPr/>
            </p:nvSpPr>
            <p:spPr>
              <a:xfrm>
                <a:off x="4375891" y="307423"/>
                <a:ext cx="1230466" cy="369332"/>
              </a:xfrm>
              <a:prstGeom prst="rect">
                <a:avLst/>
              </a:prstGeom>
              <a:noFill/>
            </p:spPr>
            <p:txBody>
              <a:bodyPr wrap="square" rtlCol="0">
                <a:spAutoFit/>
              </a:bodyPr>
              <a:lstStyle/>
              <a:p>
                <a:r>
                  <a:rPr kumimoji="1" lang="en-US" altLang="zh-CN" dirty="0"/>
                  <a:t>B</a:t>
                </a:r>
                <a:endParaRPr kumimoji="1" lang="zh-CN" altLang="en-US" dirty="0"/>
              </a:p>
            </p:txBody>
          </p:sp>
          <p:sp>
            <p:nvSpPr>
              <p:cNvPr id="19" name="TextBox 18"/>
              <p:cNvSpPr txBox="1"/>
              <p:nvPr/>
            </p:nvSpPr>
            <p:spPr>
              <a:xfrm>
                <a:off x="108545" y="2841769"/>
                <a:ext cx="559013" cy="369332"/>
              </a:xfrm>
              <a:prstGeom prst="rect">
                <a:avLst/>
              </a:prstGeom>
              <a:noFill/>
            </p:spPr>
            <p:txBody>
              <a:bodyPr wrap="square" rtlCol="0">
                <a:spAutoFit/>
              </a:bodyPr>
              <a:lstStyle/>
              <a:p>
                <a:r>
                  <a:rPr kumimoji="1" lang="en-US" altLang="zh-CN" dirty="0"/>
                  <a:t>C</a:t>
                </a:r>
                <a:endParaRPr kumimoji="1" lang="zh-CN" altLang="en-US" dirty="0"/>
              </a:p>
            </p:txBody>
          </p:sp>
        </p:grpSp>
        <p:grpSp>
          <p:nvGrpSpPr>
            <p:cNvPr id="11" name="Group 10"/>
            <p:cNvGrpSpPr/>
            <p:nvPr/>
          </p:nvGrpSpPr>
          <p:grpSpPr>
            <a:xfrm>
              <a:off x="-531000" y="412977"/>
              <a:ext cx="5382400" cy="2745086"/>
              <a:chOff x="691763" y="320111"/>
              <a:chExt cx="5785841" cy="2902369"/>
            </a:xfrm>
          </p:grpSpPr>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31347" t="20935" r="13283" b="37326"/>
              <a:stretch/>
            </p:blipFill>
            <p:spPr>
              <a:xfrm>
                <a:off x="3309942" y="320111"/>
                <a:ext cx="3167662" cy="2902369"/>
              </a:xfrm>
              <a:prstGeom prst="rect">
                <a:avLst/>
              </a:prstGeom>
            </p:spPr>
          </p:pic>
          <p:sp>
            <p:nvSpPr>
              <p:cNvPr id="13" name="Rectangle 12"/>
              <p:cNvSpPr/>
              <p:nvPr/>
            </p:nvSpPr>
            <p:spPr>
              <a:xfrm>
                <a:off x="691763" y="676755"/>
                <a:ext cx="2699469" cy="2483970"/>
              </a:xfrm>
              <a:prstGeom prst="rect">
                <a:avLst/>
              </a:prstGeom>
              <a:solidFill>
                <a:schemeClr val="bg1"/>
              </a:solidFill>
            </p:spPr>
            <p:txBody>
              <a:bodyPr wrap="square">
                <a:spAutoFit/>
              </a:bodyPr>
              <a:lstStyle/>
              <a:p>
                <a:pPr algn="r">
                  <a:lnSpc>
                    <a:spcPts val="1100"/>
                  </a:lnSpc>
                </a:pPr>
                <a:r>
                  <a:rPr lang="en-US" altLang="zh-CN" sz="1000" dirty="0" smtClean="0"/>
                  <a:t>KO</a:t>
                </a:r>
                <a:r>
                  <a:rPr lang="en-US" sz="1000" dirty="0" smtClean="0"/>
                  <a:t>_mgat1</a:t>
                </a:r>
              </a:p>
              <a:p>
                <a:pPr algn="r">
                  <a:lnSpc>
                    <a:spcPts val="1100"/>
                  </a:lnSpc>
                </a:pPr>
                <a:r>
                  <a:rPr lang="en-US" altLang="zh-CN" sz="1000" dirty="0" smtClean="0">
                    <a:solidFill>
                      <a:srgbClr val="C00000"/>
                    </a:solidFill>
                  </a:rPr>
                  <a:t>KO</a:t>
                </a:r>
                <a:r>
                  <a:rPr lang="en-US" sz="1000" dirty="0" smtClean="0">
                    <a:solidFill>
                      <a:srgbClr val="C00000"/>
                    </a:solidFill>
                  </a:rPr>
                  <a:t>_mgat2</a:t>
                </a:r>
              </a:p>
              <a:p>
                <a:pPr algn="r">
                  <a:lnSpc>
                    <a:spcPts val="1100"/>
                  </a:lnSpc>
                </a:pPr>
                <a:r>
                  <a:rPr lang="en-US" sz="1000" dirty="0" smtClean="0">
                    <a:solidFill>
                      <a:srgbClr val="00B0F0"/>
                    </a:solidFill>
                  </a:rPr>
                  <a:t>KO_fut8</a:t>
                </a:r>
              </a:p>
              <a:p>
                <a:pPr algn="r">
                  <a:lnSpc>
                    <a:spcPts val="1100"/>
                  </a:lnSpc>
                </a:pPr>
                <a:r>
                  <a:rPr lang="en-US" sz="900" dirty="0" smtClean="0">
                    <a:solidFill>
                      <a:schemeClr val="accent2">
                        <a:lumMod val="75000"/>
                      </a:schemeClr>
                    </a:solidFill>
                  </a:rPr>
                  <a:t>KI_st3gal6</a:t>
                </a:r>
                <a:r>
                  <a:rPr lang="en-US" altLang="zh-CN" sz="900" dirty="0" smtClean="0">
                    <a:solidFill>
                      <a:schemeClr val="accent2">
                        <a:lumMod val="75000"/>
                      </a:schemeClr>
                    </a:solidFill>
                  </a:rPr>
                  <a:t>;</a:t>
                </a:r>
                <a:r>
                  <a:rPr lang="zh-CN" altLang="en-US" sz="900" dirty="0" smtClean="0">
                    <a:solidFill>
                      <a:schemeClr val="accent2">
                        <a:lumMod val="75000"/>
                      </a:schemeClr>
                    </a:solidFill>
                  </a:rPr>
                  <a:t> </a:t>
                </a:r>
                <a:r>
                  <a:rPr lang="en-US" altLang="zh-CN" sz="900" dirty="0" smtClean="0">
                    <a:solidFill>
                      <a:schemeClr val="accent2">
                        <a:lumMod val="75000"/>
                      </a:schemeClr>
                    </a:solidFill>
                  </a:rPr>
                  <a:t>KO_</a:t>
                </a:r>
                <a:r>
                  <a:rPr lang="en-US" sz="900" dirty="0" smtClean="0">
                    <a:solidFill>
                      <a:schemeClr val="accent2">
                        <a:lumMod val="75000"/>
                      </a:schemeClr>
                    </a:solidFill>
                  </a:rPr>
                  <a:t>mgat4a</a:t>
                </a:r>
                <a:r>
                  <a:rPr lang="en-US" altLang="zh-CN" sz="900" dirty="0" smtClean="0">
                    <a:solidFill>
                      <a:schemeClr val="accent2">
                        <a:lumMod val="75000"/>
                      </a:schemeClr>
                    </a:solidFill>
                  </a:rPr>
                  <a:t>/4</a:t>
                </a:r>
                <a:r>
                  <a:rPr lang="en-US" sz="900" dirty="0" smtClean="0">
                    <a:solidFill>
                      <a:schemeClr val="accent2">
                        <a:lumMod val="75000"/>
                      </a:schemeClr>
                    </a:solidFill>
                  </a:rPr>
                  <a:t>b</a:t>
                </a:r>
                <a:r>
                  <a:rPr lang="en-US" altLang="zh-CN" sz="900" dirty="0" smtClean="0">
                    <a:solidFill>
                      <a:schemeClr val="accent2">
                        <a:lumMod val="75000"/>
                      </a:schemeClr>
                    </a:solidFill>
                  </a:rPr>
                  <a:t>/</a:t>
                </a:r>
                <a:r>
                  <a:rPr lang="en-US" sz="900" dirty="0" smtClean="0">
                    <a:solidFill>
                      <a:schemeClr val="accent2">
                        <a:lumMod val="75000"/>
                      </a:schemeClr>
                    </a:solidFill>
                  </a:rPr>
                  <a:t>5</a:t>
                </a:r>
                <a:r>
                  <a:rPr lang="en-US" altLang="zh-CN" sz="900" dirty="0" smtClean="0">
                    <a:solidFill>
                      <a:schemeClr val="accent2">
                        <a:lumMod val="75000"/>
                      </a:schemeClr>
                    </a:solidFill>
                  </a:rPr>
                  <a:t>_</a:t>
                </a:r>
                <a:r>
                  <a:rPr lang="en-US" sz="900" dirty="0" smtClean="0">
                    <a:solidFill>
                      <a:schemeClr val="accent2">
                        <a:lumMod val="75000"/>
                      </a:schemeClr>
                    </a:solidFill>
                  </a:rPr>
                  <a:t>st3gal4</a:t>
                </a:r>
                <a:r>
                  <a:rPr lang="en-US" altLang="zh-CN" sz="900" dirty="0" smtClean="0">
                    <a:solidFill>
                      <a:schemeClr val="accent2">
                        <a:lumMod val="75000"/>
                      </a:schemeClr>
                    </a:solidFill>
                  </a:rPr>
                  <a:t>/</a:t>
                </a:r>
                <a:r>
                  <a:rPr lang="en-US" sz="900" dirty="0" smtClean="0">
                    <a:solidFill>
                      <a:schemeClr val="accent2">
                        <a:lumMod val="75000"/>
                      </a:schemeClr>
                    </a:solidFill>
                  </a:rPr>
                  <a:t>6</a:t>
                </a:r>
              </a:p>
              <a:p>
                <a:pPr algn="r">
                  <a:lnSpc>
                    <a:spcPts val="1100"/>
                  </a:lnSpc>
                </a:pPr>
                <a:r>
                  <a:rPr lang="en-US" sz="1000" dirty="0" smtClean="0">
                    <a:solidFill>
                      <a:schemeClr val="accent2">
                        <a:lumMod val="75000"/>
                      </a:schemeClr>
                    </a:solidFill>
                  </a:rPr>
                  <a:t>KO_mgat4A</a:t>
                </a:r>
                <a:r>
                  <a:rPr lang="en-US" altLang="zh-CN" sz="1000" dirty="0" smtClean="0">
                    <a:solidFill>
                      <a:schemeClr val="accent2">
                        <a:lumMod val="75000"/>
                      </a:schemeClr>
                    </a:solidFill>
                  </a:rPr>
                  <a:t>/</a:t>
                </a:r>
                <a:r>
                  <a:rPr lang="en-US" sz="1000" dirty="0" smtClean="0">
                    <a:solidFill>
                      <a:schemeClr val="accent2">
                        <a:lumMod val="75000"/>
                      </a:schemeClr>
                    </a:solidFill>
                  </a:rPr>
                  <a:t>4B</a:t>
                </a:r>
                <a:r>
                  <a:rPr lang="en-US" altLang="zh-CN" sz="1000" dirty="0" smtClean="0">
                    <a:solidFill>
                      <a:schemeClr val="accent2">
                        <a:lumMod val="75000"/>
                      </a:schemeClr>
                    </a:solidFill>
                  </a:rPr>
                  <a:t>/</a:t>
                </a:r>
                <a:r>
                  <a:rPr lang="en-US" sz="1000" dirty="0" smtClean="0">
                    <a:solidFill>
                      <a:schemeClr val="accent2">
                        <a:lumMod val="75000"/>
                      </a:schemeClr>
                    </a:solidFill>
                  </a:rPr>
                  <a:t>5</a:t>
                </a:r>
                <a:r>
                  <a:rPr lang="en-US" altLang="zh-CN" sz="1000" dirty="0" smtClean="0">
                    <a:solidFill>
                      <a:schemeClr val="accent2">
                        <a:lumMod val="75000"/>
                      </a:schemeClr>
                    </a:solidFill>
                  </a:rPr>
                  <a:t>_</a:t>
                </a:r>
                <a:r>
                  <a:rPr lang="en-US" sz="1000" dirty="0" smtClean="0">
                    <a:solidFill>
                      <a:schemeClr val="accent2">
                        <a:lumMod val="75000"/>
                      </a:schemeClr>
                    </a:solidFill>
                  </a:rPr>
                  <a:t>B3gnt2</a:t>
                </a:r>
              </a:p>
              <a:p>
                <a:pPr algn="r">
                  <a:lnSpc>
                    <a:spcPts val="1100"/>
                  </a:lnSpc>
                </a:pPr>
                <a:r>
                  <a:rPr lang="en-US" altLang="zh-CN" sz="1000" dirty="0" smtClean="0">
                    <a:solidFill>
                      <a:schemeClr val="accent2">
                        <a:lumMod val="75000"/>
                      </a:schemeClr>
                    </a:solidFill>
                  </a:rPr>
                  <a:t>KO_st3gal4/6_mgat4a/4b/5</a:t>
                </a:r>
                <a:endParaRPr lang="en-US" altLang="zh-CN" sz="1000" dirty="0">
                  <a:solidFill>
                    <a:schemeClr val="accent2">
                      <a:lumMod val="75000"/>
                    </a:schemeClr>
                  </a:solidFill>
                </a:endParaRPr>
              </a:p>
              <a:p>
                <a:pPr algn="r">
                  <a:lnSpc>
                    <a:spcPts val="1100"/>
                  </a:lnSpc>
                </a:pPr>
                <a:r>
                  <a:rPr lang="en-US" altLang="zh-CN" sz="1000" dirty="0">
                    <a:solidFill>
                      <a:schemeClr val="accent2">
                        <a:lumMod val="75000"/>
                      </a:schemeClr>
                    </a:solidFill>
                  </a:rPr>
                  <a:t>KO_mgat4</a:t>
                </a:r>
                <a:r>
                  <a:rPr lang="en-US" sz="1000" dirty="0" smtClean="0">
                    <a:solidFill>
                      <a:schemeClr val="accent2">
                        <a:lumMod val="75000"/>
                      </a:schemeClr>
                    </a:solidFill>
                  </a:rPr>
                  <a:t>A</a:t>
                </a:r>
                <a:r>
                  <a:rPr lang="en-US" altLang="zh-CN" sz="1000" dirty="0" smtClean="0">
                    <a:solidFill>
                      <a:schemeClr val="accent2">
                        <a:lumMod val="75000"/>
                      </a:schemeClr>
                    </a:solidFill>
                  </a:rPr>
                  <a:t>/</a:t>
                </a:r>
                <a:r>
                  <a:rPr lang="en-US" sz="1000" dirty="0" smtClean="0">
                    <a:solidFill>
                      <a:schemeClr val="accent2">
                        <a:lumMod val="75000"/>
                      </a:schemeClr>
                    </a:solidFill>
                  </a:rPr>
                  <a:t>4B</a:t>
                </a:r>
                <a:r>
                  <a:rPr lang="en-US" altLang="zh-CN" sz="1000" dirty="0" smtClean="0">
                    <a:solidFill>
                      <a:schemeClr val="accent2">
                        <a:lumMod val="75000"/>
                      </a:schemeClr>
                    </a:solidFill>
                  </a:rPr>
                  <a:t>/</a:t>
                </a:r>
                <a:r>
                  <a:rPr lang="en-US" sz="1000" dirty="0" smtClean="0">
                    <a:solidFill>
                      <a:schemeClr val="accent2">
                        <a:lumMod val="75000"/>
                      </a:schemeClr>
                    </a:solidFill>
                  </a:rPr>
                  <a:t>5</a:t>
                </a:r>
                <a:endParaRPr lang="en-US" sz="1000" dirty="0" smtClean="0">
                  <a:solidFill>
                    <a:schemeClr val="accent2">
                      <a:lumMod val="75000"/>
                    </a:schemeClr>
                  </a:solidFill>
                </a:endParaRPr>
              </a:p>
              <a:p>
                <a:pPr algn="r">
                  <a:lnSpc>
                    <a:spcPts val="1100"/>
                  </a:lnSpc>
                </a:pPr>
                <a:r>
                  <a:rPr lang="en-US" altLang="zh-CN" sz="1000" dirty="0" smtClean="0">
                    <a:solidFill>
                      <a:schemeClr val="accent6"/>
                    </a:solidFill>
                  </a:rPr>
                  <a:t>KO_mgat5</a:t>
                </a:r>
                <a:endParaRPr lang="en-US" altLang="zh-CN" sz="1000" dirty="0" smtClean="0">
                  <a:solidFill>
                    <a:schemeClr val="accent6"/>
                  </a:solidFill>
                </a:endParaRPr>
              </a:p>
              <a:p>
                <a:pPr algn="r">
                  <a:lnSpc>
                    <a:spcPts val="1100"/>
                  </a:lnSpc>
                </a:pPr>
                <a:r>
                  <a:rPr lang="en-US" altLang="zh-CN" sz="1000" dirty="0" smtClean="0">
                    <a:solidFill>
                      <a:schemeClr val="accent6"/>
                    </a:solidFill>
                  </a:rPr>
                  <a:t>KO_mgat4A/4B</a:t>
                </a:r>
                <a:endParaRPr lang="en-US" sz="1000" dirty="0" smtClean="0">
                  <a:solidFill>
                    <a:srgbClr val="7030A0"/>
                  </a:solidFill>
                </a:endParaRPr>
              </a:p>
              <a:p>
                <a:pPr algn="r">
                  <a:lnSpc>
                    <a:spcPts val="1100"/>
                  </a:lnSpc>
                </a:pPr>
                <a:r>
                  <a:rPr lang="en-US" sz="1000" dirty="0" smtClean="0">
                    <a:solidFill>
                      <a:schemeClr val="accent6"/>
                    </a:solidFill>
                  </a:rPr>
                  <a:t>KO_mgat4B</a:t>
                </a:r>
              </a:p>
              <a:p>
                <a:pPr algn="r">
                  <a:lnSpc>
                    <a:spcPts val="1100"/>
                  </a:lnSpc>
                </a:pPr>
                <a:r>
                  <a:rPr lang="en-US" altLang="zh-CN" sz="1000" dirty="0" smtClean="0">
                    <a:solidFill>
                      <a:srgbClr val="FF0000"/>
                    </a:solidFill>
                  </a:rPr>
                  <a:t>KO_st3gal4/6</a:t>
                </a:r>
                <a:endParaRPr lang="en-US" sz="1000" dirty="0" smtClean="0">
                  <a:solidFill>
                    <a:schemeClr val="accent6"/>
                  </a:solidFill>
                </a:endParaRPr>
              </a:p>
              <a:p>
                <a:pPr algn="r">
                  <a:lnSpc>
                    <a:spcPts val="1100"/>
                  </a:lnSpc>
                </a:pPr>
                <a:r>
                  <a:rPr lang="en-US" altLang="zh-CN" sz="1000" dirty="0" smtClean="0">
                    <a:solidFill>
                      <a:srgbClr val="7030A0"/>
                    </a:solidFill>
                  </a:rPr>
                  <a:t>KO_B4GalT1</a:t>
                </a:r>
                <a:endParaRPr lang="en-US" altLang="zh-CN" sz="1000" dirty="0">
                  <a:solidFill>
                    <a:srgbClr val="7030A0"/>
                  </a:solidFill>
                </a:endParaRPr>
              </a:p>
              <a:p>
                <a:pPr algn="r">
                  <a:lnSpc>
                    <a:spcPts val="1100"/>
                  </a:lnSpc>
                </a:pPr>
                <a:r>
                  <a:rPr lang="en-US" altLang="zh-CN" sz="1000" dirty="0" smtClean="0">
                    <a:solidFill>
                      <a:srgbClr val="7030A0"/>
                    </a:solidFill>
                  </a:rPr>
                  <a:t>KO_B4GalT2</a:t>
                </a:r>
                <a:endParaRPr lang="en-US" altLang="zh-CN" sz="1000" dirty="0">
                  <a:solidFill>
                    <a:srgbClr val="7030A0"/>
                  </a:solidFill>
                </a:endParaRPr>
              </a:p>
              <a:p>
                <a:pPr algn="r">
                  <a:lnSpc>
                    <a:spcPts val="1100"/>
                  </a:lnSpc>
                </a:pPr>
                <a:r>
                  <a:rPr lang="en-US" altLang="zh-CN" sz="1000" dirty="0" smtClean="0">
                    <a:solidFill>
                      <a:srgbClr val="7030A0"/>
                    </a:solidFill>
                  </a:rPr>
                  <a:t>KO_B4GalT3</a:t>
                </a:r>
                <a:endParaRPr lang="en-US" altLang="zh-CN" sz="1000" dirty="0">
                  <a:solidFill>
                    <a:srgbClr val="7030A0"/>
                  </a:solidFill>
                </a:endParaRPr>
              </a:p>
              <a:p>
                <a:pPr algn="r">
                  <a:lnSpc>
                    <a:spcPts val="1100"/>
                  </a:lnSpc>
                </a:pPr>
                <a:r>
                  <a:rPr lang="en-US" altLang="zh-CN" sz="1000" dirty="0" smtClean="0">
                    <a:solidFill>
                      <a:srgbClr val="7030A0"/>
                    </a:solidFill>
                  </a:rPr>
                  <a:t>KO_B4GalT4</a:t>
                </a:r>
              </a:p>
              <a:p>
                <a:pPr algn="r">
                  <a:lnSpc>
                    <a:spcPts val="1100"/>
                  </a:lnSpc>
                </a:pPr>
                <a:r>
                  <a:rPr lang="en-US" altLang="zh-CN" sz="1000" dirty="0" smtClean="0">
                    <a:solidFill>
                      <a:srgbClr val="7030A0"/>
                    </a:solidFill>
                  </a:rPr>
                  <a:t>WT</a:t>
                </a:r>
                <a:endParaRPr lang="en-US" altLang="zh-CN" sz="1000" dirty="0">
                  <a:solidFill>
                    <a:srgbClr val="7030A0"/>
                  </a:solidFill>
                </a:endParaRPr>
              </a:p>
            </p:txBody>
          </p:sp>
        </p:grpSp>
        <p:sp>
          <p:nvSpPr>
            <p:cNvPr id="26" name="Rectangle 25"/>
            <p:cNvSpPr/>
            <p:nvPr/>
          </p:nvSpPr>
          <p:spPr>
            <a:xfrm>
              <a:off x="0" y="3737684"/>
              <a:ext cx="3052269" cy="2957284"/>
            </a:xfrm>
            <a:prstGeom prst="rect">
              <a:avLst/>
            </a:prstGeom>
            <a:solidFill>
              <a:schemeClr val="bg1"/>
            </a:solidFill>
          </p:spPr>
          <p:txBody>
            <a:bodyPr wrap="square">
              <a:spAutoFit/>
            </a:bodyPr>
            <a:lstStyle/>
            <a:p>
              <a:pPr algn="r">
                <a:lnSpc>
                  <a:spcPts val="1400"/>
                </a:lnSpc>
              </a:pPr>
              <a:r>
                <a:rPr lang="en-US" altLang="zh-CN" sz="1100" dirty="0" smtClean="0"/>
                <a:t>KO</a:t>
              </a:r>
              <a:r>
                <a:rPr lang="en-US" sz="1100" dirty="0" smtClean="0"/>
                <a:t>_mgat1</a:t>
              </a:r>
            </a:p>
            <a:p>
              <a:pPr algn="r">
                <a:lnSpc>
                  <a:spcPts val="1400"/>
                </a:lnSpc>
              </a:pPr>
              <a:r>
                <a:rPr lang="en-US" altLang="zh-CN" sz="1100" dirty="0" smtClean="0">
                  <a:solidFill>
                    <a:srgbClr val="C00000"/>
                  </a:solidFill>
                </a:rPr>
                <a:t>KO</a:t>
              </a:r>
              <a:r>
                <a:rPr lang="en-US" sz="1100" dirty="0" smtClean="0">
                  <a:solidFill>
                    <a:srgbClr val="C00000"/>
                  </a:solidFill>
                </a:rPr>
                <a:t>_mgat2</a:t>
              </a:r>
            </a:p>
            <a:p>
              <a:pPr algn="r">
                <a:lnSpc>
                  <a:spcPts val="1400"/>
                </a:lnSpc>
              </a:pPr>
              <a:r>
                <a:rPr lang="en-US" sz="1100" dirty="0" smtClean="0">
                  <a:solidFill>
                    <a:srgbClr val="00B0F0"/>
                  </a:solidFill>
                </a:rPr>
                <a:t>KO_fut8</a:t>
              </a:r>
            </a:p>
            <a:p>
              <a:pPr algn="r">
                <a:lnSpc>
                  <a:spcPts val="1400"/>
                </a:lnSpc>
              </a:pPr>
              <a:r>
                <a:rPr lang="en-US" sz="1050" dirty="0" smtClean="0">
                  <a:solidFill>
                    <a:schemeClr val="accent2">
                      <a:lumMod val="75000"/>
                    </a:schemeClr>
                  </a:solidFill>
                </a:rPr>
                <a:t>KI_st3gal6</a:t>
              </a:r>
              <a:r>
                <a:rPr lang="en-US" altLang="zh-CN" sz="1050" dirty="0" smtClean="0">
                  <a:solidFill>
                    <a:schemeClr val="accent2">
                      <a:lumMod val="75000"/>
                    </a:schemeClr>
                  </a:solidFill>
                </a:rPr>
                <a:t>;</a:t>
              </a:r>
              <a:r>
                <a:rPr lang="zh-CN" altLang="en-US" sz="1050" dirty="0" smtClean="0">
                  <a:solidFill>
                    <a:schemeClr val="accent2">
                      <a:lumMod val="75000"/>
                    </a:schemeClr>
                  </a:solidFill>
                </a:rPr>
                <a:t> </a:t>
              </a:r>
              <a:r>
                <a:rPr lang="en-US" altLang="zh-CN" sz="1050" dirty="0" smtClean="0">
                  <a:solidFill>
                    <a:schemeClr val="accent2">
                      <a:lumMod val="75000"/>
                    </a:schemeClr>
                  </a:solidFill>
                </a:rPr>
                <a:t>KO_</a:t>
              </a:r>
              <a:r>
                <a:rPr lang="en-US" sz="1050" dirty="0" smtClean="0">
                  <a:solidFill>
                    <a:schemeClr val="accent2">
                      <a:lumMod val="75000"/>
                    </a:schemeClr>
                  </a:solidFill>
                </a:rPr>
                <a:t>mgat4a</a:t>
              </a:r>
              <a:r>
                <a:rPr lang="en-US" altLang="zh-CN" sz="1050" dirty="0" smtClean="0">
                  <a:solidFill>
                    <a:schemeClr val="accent2">
                      <a:lumMod val="75000"/>
                    </a:schemeClr>
                  </a:solidFill>
                </a:rPr>
                <a:t>/4</a:t>
              </a:r>
              <a:r>
                <a:rPr lang="en-US" sz="1050" dirty="0" smtClean="0">
                  <a:solidFill>
                    <a:schemeClr val="accent2">
                      <a:lumMod val="75000"/>
                    </a:schemeClr>
                  </a:solidFill>
                </a:rPr>
                <a:t>b</a:t>
              </a:r>
              <a:r>
                <a:rPr lang="en-US" altLang="zh-CN" sz="1050" dirty="0" smtClean="0">
                  <a:solidFill>
                    <a:schemeClr val="accent2">
                      <a:lumMod val="75000"/>
                    </a:schemeClr>
                  </a:solidFill>
                </a:rPr>
                <a:t>/</a:t>
              </a:r>
              <a:r>
                <a:rPr lang="en-US" sz="1050" dirty="0" smtClean="0">
                  <a:solidFill>
                    <a:schemeClr val="accent2">
                      <a:lumMod val="75000"/>
                    </a:schemeClr>
                  </a:solidFill>
                </a:rPr>
                <a:t>5</a:t>
              </a:r>
              <a:r>
                <a:rPr lang="en-US" altLang="zh-CN" sz="1050" dirty="0" smtClean="0">
                  <a:solidFill>
                    <a:schemeClr val="accent2">
                      <a:lumMod val="75000"/>
                    </a:schemeClr>
                  </a:solidFill>
                </a:rPr>
                <a:t>_</a:t>
              </a:r>
              <a:r>
                <a:rPr lang="en-US" sz="1050" dirty="0" smtClean="0">
                  <a:solidFill>
                    <a:schemeClr val="accent2">
                      <a:lumMod val="75000"/>
                    </a:schemeClr>
                  </a:solidFill>
                </a:rPr>
                <a:t>st3gal4</a:t>
              </a:r>
              <a:r>
                <a:rPr lang="en-US" altLang="zh-CN" sz="1050" dirty="0" smtClean="0">
                  <a:solidFill>
                    <a:schemeClr val="accent2">
                      <a:lumMod val="75000"/>
                    </a:schemeClr>
                  </a:solidFill>
                </a:rPr>
                <a:t>/</a:t>
              </a:r>
              <a:r>
                <a:rPr lang="en-US" sz="1050" dirty="0" smtClean="0">
                  <a:solidFill>
                    <a:schemeClr val="accent2">
                      <a:lumMod val="75000"/>
                    </a:schemeClr>
                  </a:solidFill>
                </a:rPr>
                <a:t>6</a:t>
              </a:r>
            </a:p>
            <a:p>
              <a:pPr algn="r">
                <a:lnSpc>
                  <a:spcPts val="1400"/>
                </a:lnSpc>
              </a:pPr>
              <a:r>
                <a:rPr lang="en-US" sz="1100" dirty="0" smtClean="0">
                  <a:solidFill>
                    <a:schemeClr val="accent2">
                      <a:lumMod val="75000"/>
                    </a:schemeClr>
                  </a:solidFill>
                </a:rPr>
                <a:t>KO_mgat4A</a:t>
              </a:r>
              <a:r>
                <a:rPr lang="en-US" altLang="zh-CN" sz="1100" dirty="0" smtClean="0">
                  <a:solidFill>
                    <a:schemeClr val="accent2">
                      <a:lumMod val="75000"/>
                    </a:schemeClr>
                  </a:solidFill>
                </a:rPr>
                <a:t>/</a:t>
              </a:r>
              <a:r>
                <a:rPr lang="en-US" sz="1100" dirty="0" smtClean="0">
                  <a:solidFill>
                    <a:schemeClr val="accent2">
                      <a:lumMod val="75000"/>
                    </a:schemeClr>
                  </a:solidFill>
                </a:rPr>
                <a:t>4B</a:t>
              </a:r>
              <a:r>
                <a:rPr lang="en-US" altLang="zh-CN" sz="1100" dirty="0" smtClean="0">
                  <a:solidFill>
                    <a:schemeClr val="accent2">
                      <a:lumMod val="75000"/>
                    </a:schemeClr>
                  </a:solidFill>
                </a:rPr>
                <a:t>/</a:t>
              </a:r>
              <a:r>
                <a:rPr lang="en-US" sz="1100" dirty="0" smtClean="0">
                  <a:solidFill>
                    <a:schemeClr val="accent2">
                      <a:lumMod val="75000"/>
                    </a:schemeClr>
                  </a:solidFill>
                </a:rPr>
                <a:t>5</a:t>
              </a:r>
              <a:r>
                <a:rPr lang="en-US" altLang="zh-CN" sz="1100" dirty="0" smtClean="0">
                  <a:solidFill>
                    <a:schemeClr val="accent2">
                      <a:lumMod val="75000"/>
                    </a:schemeClr>
                  </a:solidFill>
                </a:rPr>
                <a:t>_</a:t>
              </a:r>
              <a:r>
                <a:rPr lang="en-US" sz="1100" dirty="0" smtClean="0">
                  <a:solidFill>
                    <a:schemeClr val="accent2">
                      <a:lumMod val="75000"/>
                    </a:schemeClr>
                  </a:solidFill>
                </a:rPr>
                <a:t>B3gnt2</a:t>
              </a:r>
            </a:p>
            <a:p>
              <a:pPr algn="r">
                <a:lnSpc>
                  <a:spcPts val="1400"/>
                </a:lnSpc>
              </a:pPr>
              <a:r>
                <a:rPr lang="en-US" altLang="zh-CN" sz="1100" dirty="0" smtClean="0">
                  <a:solidFill>
                    <a:schemeClr val="accent2">
                      <a:lumMod val="75000"/>
                    </a:schemeClr>
                  </a:solidFill>
                </a:rPr>
                <a:t>KO_st3gal4/6_mgat4a/4b/5</a:t>
              </a:r>
              <a:endParaRPr lang="en-US" altLang="zh-CN" sz="1100" dirty="0">
                <a:solidFill>
                  <a:schemeClr val="accent2">
                    <a:lumMod val="75000"/>
                  </a:schemeClr>
                </a:solidFill>
              </a:endParaRPr>
            </a:p>
            <a:p>
              <a:pPr algn="r">
                <a:lnSpc>
                  <a:spcPts val="1400"/>
                </a:lnSpc>
              </a:pPr>
              <a:r>
                <a:rPr lang="en-US" altLang="zh-CN" sz="1100" dirty="0">
                  <a:solidFill>
                    <a:schemeClr val="accent2">
                      <a:lumMod val="75000"/>
                    </a:schemeClr>
                  </a:solidFill>
                </a:rPr>
                <a:t>KO_mgat4</a:t>
              </a:r>
              <a:r>
                <a:rPr lang="en-US" sz="1100" dirty="0" smtClean="0">
                  <a:solidFill>
                    <a:schemeClr val="accent2">
                      <a:lumMod val="75000"/>
                    </a:schemeClr>
                  </a:solidFill>
                </a:rPr>
                <a:t>A</a:t>
              </a:r>
              <a:r>
                <a:rPr lang="en-US" altLang="zh-CN" sz="1100" dirty="0" smtClean="0">
                  <a:solidFill>
                    <a:schemeClr val="accent2">
                      <a:lumMod val="75000"/>
                    </a:schemeClr>
                  </a:solidFill>
                </a:rPr>
                <a:t>/</a:t>
              </a:r>
              <a:r>
                <a:rPr lang="en-US" sz="1100" dirty="0" smtClean="0">
                  <a:solidFill>
                    <a:schemeClr val="accent2">
                      <a:lumMod val="75000"/>
                    </a:schemeClr>
                  </a:solidFill>
                </a:rPr>
                <a:t>4B</a:t>
              </a:r>
              <a:r>
                <a:rPr lang="en-US" altLang="zh-CN" sz="1100" dirty="0" smtClean="0">
                  <a:solidFill>
                    <a:schemeClr val="accent2">
                      <a:lumMod val="75000"/>
                    </a:schemeClr>
                  </a:solidFill>
                </a:rPr>
                <a:t>/</a:t>
              </a:r>
              <a:r>
                <a:rPr lang="en-US" sz="1100" dirty="0" smtClean="0">
                  <a:solidFill>
                    <a:schemeClr val="accent2">
                      <a:lumMod val="75000"/>
                    </a:schemeClr>
                  </a:solidFill>
                </a:rPr>
                <a:t>5</a:t>
              </a:r>
              <a:endParaRPr lang="en-US" sz="1100" dirty="0" smtClean="0">
                <a:solidFill>
                  <a:schemeClr val="accent2">
                    <a:lumMod val="75000"/>
                  </a:schemeClr>
                </a:solidFill>
              </a:endParaRPr>
            </a:p>
            <a:p>
              <a:pPr algn="r">
                <a:lnSpc>
                  <a:spcPts val="1400"/>
                </a:lnSpc>
              </a:pPr>
              <a:r>
                <a:rPr lang="en-US" altLang="zh-CN" sz="1100" dirty="0" smtClean="0">
                  <a:solidFill>
                    <a:schemeClr val="accent6"/>
                  </a:solidFill>
                </a:rPr>
                <a:t>KO_mgat5</a:t>
              </a:r>
              <a:endParaRPr lang="en-US" altLang="zh-CN" sz="1100" dirty="0" smtClean="0">
                <a:solidFill>
                  <a:schemeClr val="accent6"/>
                </a:solidFill>
              </a:endParaRPr>
            </a:p>
            <a:p>
              <a:pPr algn="r">
                <a:lnSpc>
                  <a:spcPts val="1400"/>
                </a:lnSpc>
              </a:pPr>
              <a:r>
                <a:rPr lang="en-US" altLang="zh-CN" sz="1100" dirty="0" smtClean="0">
                  <a:solidFill>
                    <a:schemeClr val="accent6"/>
                  </a:solidFill>
                </a:rPr>
                <a:t>KO_mgat4A/4B</a:t>
              </a:r>
              <a:endParaRPr lang="en-US" sz="1100" dirty="0" smtClean="0">
                <a:solidFill>
                  <a:srgbClr val="7030A0"/>
                </a:solidFill>
              </a:endParaRPr>
            </a:p>
            <a:p>
              <a:pPr algn="r">
                <a:lnSpc>
                  <a:spcPts val="1400"/>
                </a:lnSpc>
              </a:pPr>
              <a:r>
                <a:rPr lang="en-US" sz="1100" dirty="0" smtClean="0">
                  <a:solidFill>
                    <a:schemeClr val="accent6"/>
                  </a:solidFill>
                </a:rPr>
                <a:t>KO_mgat4B</a:t>
              </a:r>
            </a:p>
            <a:p>
              <a:pPr algn="r">
                <a:lnSpc>
                  <a:spcPts val="1400"/>
                </a:lnSpc>
              </a:pPr>
              <a:r>
                <a:rPr lang="en-US" altLang="zh-CN" sz="1100" dirty="0" smtClean="0">
                  <a:solidFill>
                    <a:srgbClr val="FF0000"/>
                  </a:solidFill>
                </a:rPr>
                <a:t>KO_st3gal4/6</a:t>
              </a:r>
              <a:endParaRPr lang="en-US" sz="1100" dirty="0" smtClean="0">
                <a:solidFill>
                  <a:schemeClr val="accent6"/>
                </a:solidFill>
              </a:endParaRPr>
            </a:p>
            <a:p>
              <a:pPr algn="r">
                <a:lnSpc>
                  <a:spcPts val="1400"/>
                </a:lnSpc>
              </a:pPr>
              <a:r>
                <a:rPr lang="en-US" altLang="zh-CN" sz="1100" dirty="0" smtClean="0">
                  <a:solidFill>
                    <a:srgbClr val="7030A0"/>
                  </a:solidFill>
                </a:rPr>
                <a:t>KO_B4GalT1</a:t>
              </a:r>
              <a:endParaRPr lang="en-US" altLang="zh-CN" sz="1100" dirty="0">
                <a:solidFill>
                  <a:srgbClr val="7030A0"/>
                </a:solidFill>
              </a:endParaRPr>
            </a:p>
            <a:p>
              <a:pPr algn="r">
                <a:lnSpc>
                  <a:spcPts val="1400"/>
                </a:lnSpc>
              </a:pPr>
              <a:r>
                <a:rPr lang="en-US" altLang="zh-CN" sz="1100" dirty="0" smtClean="0">
                  <a:solidFill>
                    <a:srgbClr val="7030A0"/>
                  </a:solidFill>
                </a:rPr>
                <a:t>KO_B4GalT2</a:t>
              </a:r>
              <a:endParaRPr lang="en-US" altLang="zh-CN" sz="1100" dirty="0">
                <a:solidFill>
                  <a:srgbClr val="7030A0"/>
                </a:solidFill>
              </a:endParaRPr>
            </a:p>
            <a:p>
              <a:pPr algn="r">
                <a:lnSpc>
                  <a:spcPts val="1400"/>
                </a:lnSpc>
              </a:pPr>
              <a:r>
                <a:rPr lang="en-US" altLang="zh-CN" sz="1100" dirty="0" smtClean="0">
                  <a:solidFill>
                    <a:srgbClr val="7030A0"/>
                  </a:solidFill>
                </a:rPr>
                <a:t>KO_B4GalT3</a:t>
              </a:r>
              <a:endParaRPr lang="en-US" altLang="zh-CN" sz="1100" dirty="0">
                <a:solidFill>
                  <a:srgbClr val="7030A0"/>
                </a:solidFill>
              </a:endParaRPr>
            </a:p>
            <a:p>
              <a:pPr algn="r">
                <a:lnSpc>
                  <a:spcPts val="1400"/>
                </a:lnSpc>
              </a:pPr>
              <a:r>
                <a:rPr lang="en-US" altLang="zh-CN" sz="1100" dirty="0" smtClean="0">
                  <a:solidFill>
                    <a:srgbClr val="7030A0"/>
                  </a:solidFill>
                </a:rPr>
                <a:t>KO_B4GalT4</a:t>
              </a:r>
            </a:p>
            <a:p>
              <a:pPr algn="r">
                <a:lnSpc>
                  <a:spcPts val="1400"/>
                </a:lnSpc>
              </a:pPr>
              <a:r>
                <a:rPr lang="en-US" altLang="zh-CN" sz="1100" dirty="0" smtClean="0">
                  <a:solidFill>
                    <a:srgbClr val="7030A0"/>
                  </a:solidFill>
                </a:rPr>
                <a:t>WT</a:t>
              </a:r>
              <a:endParaRPr lang="en-US" altLang="zh-CN" sz="1100" dirty="0">
                <a:solidFill>
                  <a:srgbClr val="7030A0"/>
                </a:solidFill>
              </a:endParaRPr>
            </a:p>
          </p:txBody>
        </p:sp>
      </p:grpSp>
    </p:spTree>
    <p:extLst>
      <p:ext uri="{BB962C8B-B14F-4D97-AF65-F5344CB8AC3E}">
        <p14:creationId xmlns:p14="http://schemas.microsoft.com/office/powerpoint/2010/main" val="21187112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47925</TotalTime>
  <Words>1869</Words>
  <Application>Microsoft Macintosh PowerPoint</Application>
  <PresentationFormat>On-screen Show (4:3)</PresentationFormat>
  <Paragraphs>296</Paragraphs>
  <Slides>26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Calibri Light</vt:lpstr>
      <vt:lpstr>DengXian</vt:lpstr>
      <vt:lpstr>宋体</vt:lpstr>
      <vt:lpstr>Arial</vt:lpstr>
      <vt:lpstr>Office Theme</vt:lpstr>
      <vt:lpstr>GlyCompare</vt:lpstr>
      <vt:lpstr>Compare the glycoprofile</vt:lpstr>
      <vt:lpstr>3 Result</vt:lpstr>
      <vt:lpstr>Figure1 Working pipeline</vt:lpstr>
      <vt:lpstr>PowerPoint Presentation</vt:lpstr>
      <vt:lpstr>2 Result</vt:lpstr>
      <vt:lpstr>Result 2.1 Clustering of 16 glycoprofiles</vt:lpstr>
      <vt:lpstr>Figure 2B/Figure2C</vt:lpstr>
      <vt:lpstr>PowerPoint Presentation</vt:lpstr>
      <vt:lpstr>PowerPoint Presentation</vt:lpstr>
      <vt:lpstr>PowerPoint Presentation</vt:lpstr>
      <vt:lpstr>Part 2.2 The consistency between motif result and native masss pectrum result.</vt:lpstr>
      <vt:lpstr>Supplementary</vt:lpstr>
      <vt:lpstr>PowerPoint Presentation</vt:lpstr>
      <vt:lpstr>PowerPoint Presentation</vt:lpstr>
      <vt:lpstr>Illustrating the changes of structures across glycoprofiles</vt:lpstr>
      <vt:lpstr>PowerPoint Presentation</vt:lpstr>
      <vt:lpstr>Figure 2 EFG</vt:lpstr>
      <vt:lpstr>PowerPoint Presentation</vt:lpstr>
      <vt:lpstr>Data 1 Part 3 Inferring the glycoprofile abundance vector from native mass spectrum (ongoing)</vt:lpstr>
      <vt:lpstr>GlyCompare</vt:lpstr>
      <vt:lpstr>Data 2: HMO data 16 structure, 47 (48-1) glycoprofile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406</cp:revision>
  <cp:lastPrinted>2018-12-06T09:33:47Z</cp:lastPrinted>
  <dcterms:created xsi:type="dcterms:W3CDTF">2018-11-05T17:08:37Z</dcterms:created>
  <dcterms:modified xsi:type="dcterms:W3CDTF">2018-12-17T21:36:33Z</dcterms:modified>
</cp:coreProperties>
</file>